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2" r:id="rId6"/>
    <p:sldId id="273" r:id="rId7"/>
    <p:sldId id="295" r:id="rId8"/>
    <p:sldId id="274" r:id="rId9"/>
    <p:sldId id="269" r:id="rId10"/>
    <p:sldId id="271" r:id="rId11"/>
    <p:sldId id="263" r:id="rId12"/>
    <p:sldId id="294" r:id="rId13"/>
    <p:sldId id="265" r:id="rId14"/>
    <p:sldId id="266" r:id="rId15"/>
    <p:sldId id="268" r:id="rId16"/>
    <p:sldId id="277" r:id="rId17"/>
    <p:sldId id="278" r:id="rId18"/>
    <p:sldId id="279" r:id="rId19"/>
    <p:sldId id="289" r:id="rId20"/>
    <p:sldId id="280" r:id="rId21"/>
    <p:sldId id="290" r:id="rId22"/>
    <p:sldId id="291" r:id="rId23"/>
    <p:sldId id="281" r:id="rId24"/>
    <p:sldId id="283" r:id="rId25"/>
    <p:sldId id="429" r:id="rId26"/>
    <p:sldId id="286" r:id="rId27"/>
    <p:sldId id="282" r:id="rId28"/>
    <p:sldId id="287" r:id="rId2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D1DEEE"/>
          </a:solidFill>
        </a:fill>
      </a:tcStyle>
    </a:wholeTbl>
    <a:band2H>
      <a:tcTxStyle/>
      <a:tcStyle>
        <a:tcBdr/>
        <a:fill>
          <a:solidFill>
            <a:srgbClr val="EAEFF7"/>
          </a:solidFill>
        </a:fill>
      </a:tcStyle>
    </a:band2H>
    <a:firstCol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381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381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D7DBE1"/>
          </a:solidFill>
        </a:fill>
      </a:tcStyle>
    </a:wholeTbl>
    <a:band2H>
      <a:tcTxStyle/>
      <a:tcStyle>
        <a:tcBdr/>
        <a:fill>
          <a:solidFill>
            <a:srgbClr val="ECEEF1"/>
          </a:solidFill>
        </a:fill>
      </a:tcStyle>
    </a:band2H>
    <a:firstCol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381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381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DEDBDF"/>
          </a:solidFill>
        </a:fill>
      </a:tcStyle>
    </a:wholeTbl>
    <a:band2H>
      <a:tcTxStyle/>
      <a:tcStyle>
        <a:tcBdr/>
        <a:fill>
          <a:solidFill>
            <a:srgbClr val="EFEEF0"/>
          </a:solidFill>
        </a:fill>
      </a:tcStyle>
    </a:band2H>
    <a:firstCol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381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381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ACCBF9"/>
          </a:solidFill>
        </a:fill>
      </a:tcStyle>
    </a:band2H>
    <a:firstCol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CBF9"/>
          </a:solidFill>
        </a:fill>
      </a:tcStyle>
    </a:lastRow>
    <a:fir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38100" cap="flat">
              <a:solidFill>
                <a:srgbClr val="ACCBF9"/>
              </a:solidFill>
              <a:prstDash val="solid"/>
              <a:round/>
            </a:ln>
          </a:top>
          <a:bottom>
            <a:ln w="127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ACCBF9"/>
        </a:fontRef>
        <a:srgbClr val="ACCBF9"/>
      </a:tcTxStyle>
      <a:tcStyle>
        <a:tcBdr>
          <a:left>
            <a:ln w="12700" cap="flat">
              <a:solidFill>
                <a:srgbClr val="ACCBF9"/>
              </a:solidFill>
              <a:prstDash val="solid"/>
              <a:round/>
            </a:ln>
          </a:left>
          <a:right>
            <a:ln w="12700" cap="flat">
              <a:solidFill>
                <a:srgbClr val="ACCBF9"/>
              </a:solidFill>
              <a:prstDash val="solid"/>
              <a:round/>
            </a:ln>
          </a:right>
          <a:top>
            <a:ln w="12700" cap="flat">
              <a:solidFill>
                <a:srgbClr val="ACCBF9"/>
              </a:solidFill>
              <a:prstDash val="solid"/>
              <a:round/>
            </a:ln>
          </a:top>
          <a:bottom>
            <a:ln w="38100" cap="flat">
              <a:solidFill>
                <a:srgbClr val="ACCBF9"/>
              </a:solidFill>
              <a:prstDash val="solid"/>
              <a:round/>
            </a:ln>
          </a:bottom>
          <a:insideH>
            <a:ln w="12700" cap="flat">
              <a:solidFill>
                <a:srgbClr val="ACCBF9"/>
              </a:solidFill>
              <a:prstDash val="solid"/>
              <a:round/>
            </a:ln>
          </a:insideH>
          <a:insideV>
            <a:ln w="12700" cap="flat">
              <a:solidFill>
                <a:srgbClr val="ACCBF9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1" d="100"/>
          <a:sy n="81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Expert Group: Prigerson, Zisook, Kupfer.</a:t>
            </a:r>
          </a:p>
          <a:p>
            <a:r>
              <a:t>Complicated Grief is a stress response syndrome-many symptoms come to resemble symptoms of P.T.S.D.</a:t>
            </a:r>
          </a:p>
          <a:p>
            <a:r>
              <a:t>Development of Consensus Criteria: 6 month assessment of grief had good predictive value of adverse mental symptoms; suggested that 2 months duration of symptoms would be appropriate.</a:t>
            </a:r>
          </a:p>
          <a:p>
            <a:endParaRPr/>
          </a:p>
          <a:p>
            <a:r>
              <a:t>In addition, there must be social and occupational </a:t>
            </a:r>
            <a:r>
              <a:rPr b="1"/>
              <a:t>impairment</a:t>
            </a:r>
          </a:p>
          <a:p>
            <a:r>
              <a:t>Separation Distress: The group agreed that symptoms of separation distress were at the core of this grief related disorder;lonliness included because it was found to be closely associated with impairments in social functioning and physical health.</a:t>
            </a:r>
          </a:p>
          <a:p>
            <a:r>
              <a:t>Traumatic Distress: The panel decided to incorporate the symptoms of being traumatised by loss into a single cluster. These symptoms were intended to represent bereavement specific manifestations of being traumatised by the death.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 HOLLINS, S. and ESTERHUYZEN, A. (1997) Bereavement and Grief in adults with learning disabilities. </a:t>
            </a:r>
            <a:r>
              <a:rPr lang="en-GB" sz="1200" i="1" dirty="0"/>
              <a:t>British Journal of Psychiatry </a:t>
            </a:r>
            <a:r>
              <a:rPr lang="en-GB" sz="1200" dirty="0"/>
              <a:t>170, 497-501.</a:t>
            </a:r>
          </a:p>
          <a:p>
            <a:r>
              <a:rPr lang="en-GB" sz="1200" dirty="0"/>
              <a:t>BONELL-PASCUAL, E., HULINE-DICKENS, S., HOLLINS, S., ESTERHUYZEN, A., SEDGWICK, P., ABDELNOOR, A. and HUBERT, J. (1999)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900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Eg</a:t>
            </a:r>
            <a:r>
              <a:rPr dirty="0"/>
              <a:t> to reduce sensory overload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beyondwords.co.uk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oksbeyondwords.co.uk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algn="ctr">
              <a:buFontTx/>
              <a:defRPr>
                <a:solidFill>
                  <a:srgbClr val="888888"/>
                </a:solidFill>
              </a:defRPr>
            </a:lvl1pPr>
            <a:lvl2pPr indent="0" algn="ctr">
              <a:buFontTx/>
              <a:defRPr>
                <a:solidFill>
                  <a:srgbClr val="888888"/>
                </a:solidFill>
              </a:defRPr>
            </a:lvl2pPr>
            <a:lvl3pPr indent="0" algn="ctr">
              <a:buFontTx/>
              <a:defRPr>
                <a:solidFill>
                  <a:srgbClr val="888888"/>
                </a:solidFill>
              </a:defRPr>
            </a:lvl3pPr>
            <a:lvl4pPr indent="0" algn="ctr">
              <a:buFontTx/>
              <a:defRPr>
                <a:solidFill>
                  <a:srgbClr val="888888"/>
                </a:solidFill>
              </a:defRPr>
            </a:lvl4pPr>
            <a:lvl5pPr indent="0" algn="ctr">
              <a:buFontTx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2812"/>
          </a:lstStyle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912812"/>
            <a:lvl2pPr defTabSz="912812"/>
            <a:lvl3pPr defTabSz="912812"/>
            <a:lvl4pPr indent="1371601" defTabSz="912812"/>
            <a:lvl5pPr defTabSz="912812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1" cy="24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9428163" y="390525"/>
            <a:ext cx="2925765" cy="8321676"/>
          </a:xfrm>
          <a:prstGeom prst="rect">
            <a:avLst/>
          </a:prstGeom>
        </p:spPr>
        <p:txBody>
          <a:bodyPr/>
          <a:lstStyle>
            <a:lvl1pPr defTabSz="912812"/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875" y="390525"/>
            <a:ext cx="8624890" cy="8321676"/>
          </a:xfrm>
          <a:prstGeom prst="rect">
            <a:avLst/>
          </a:prstGeom>
        </p:spPr>
        <p:txBody>
          <a:bodyPr/>
          <a:lstStyle>
            <a:lvl1pPr defTabSz="912812"/>
            <a:lvl2pPr defTabSz="912812"/>
            <a:lvl3pPr defTabSz="912812"/>
            <a:lvl4pPr indent="1371601" defTabSz="912812"/>
            <a:lvl5pPr defTabSz="912812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1" cy="24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LogoBLOCKSsmall.jpg" descr="LogoBLOCKSsmall.jpg"/>
          <p:cNvPicPr>
            <a:picLocks noChangeAspect="1"/>
          </p:cNvPicPr>
          <p:nvPr/>
        </p:nvPicPr>
        <p:blipFill>
          <a:blip r:embed="rId2"/>
          <a:srcRect l="4147" t="5663" r="415" b="47756"/>
          <a:stretch>
            <a:fillRect/>
          </a:stretch>
        </p:blipFill>
        <p:spPr>
          <a:xfrm>
            <a:off x="6350521" y="6140147"/>
            <a:ext cx="2708184" cy="71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Screen Shot 2015-09-23 at 13.36.33.png" descr="Screen Shot 2015-09-23 at 13.36.33.png">
            <a:hlinkClick r:id="rId3"/>
          </p:cNvPr>
          <p:cNvPicPr>
            <a:picLocks noChangeAspect="1"/>
          </p:cNvPicPr>
          <p:nvPr/>
        </p:nvPicPr>
        <p:blipFill>
          <a:blip r:embed="rId4"/>
          <a:srcRect t="23525" r="45910"/>
          <a:stretch>
            <a:fillRect/>
          </a:stretch>
        </p:blipFill>
        <p:spPr>
          <a:xfrm>
            <a:off x="179511" y="6444199"/>
            <a:ext cx="2950694" cy="347661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LogoBLOCKSsmall.jpg" descr="LogoBLOCKSsmall.jpg"/>
          <p:cNvPicPr>
            <a:picLocks noChangeAspect="1"/>
          </p:cNvPicPr>
          <p:nvPr/>
        </p:nvPicPr>
        <p:blipFill>
          <a:blip r:embed="rId2"/>
          <a:srcRect l="4147" t="5663" r="415" b="47756"/>
          <a:stretch>
            <a:fillRect/>
          </a:stretch>
        </p:blipFill>
        <p:spPr>
          <a:xfrm>
            <a:off x="6350521" y="6140147"/>
            <a:ext cx="2708184" cy="717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Screen Shot 2015-09-23 at 13.36.33.png" descr="Screen Shot 2015-09-23 at 13.36.33.png">
            <a:hlinkClick r:id="rId3"/>
          </p:cNvPr>
          <p:cNvPicPr>
            <a:picLocks noChangeAspect="1"/>
          </p:cNvPicPr>
          <p:nvPr/>
        </p:nvPicPr>
        <p:blipFill>
          <a:blip r:embed="rId4"/>
          <a:srcRect t="23525" r="45910"/>
          <a:stretch>
            <a:fillRect/>
          </a:stretch>
        </p:blipFill>
        <p:spPr>
          <a:xfrm>
            <a:off x="179511" y="6444199"/>
            <a:ext cx="2950694" cy="34766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549273" y="-3"/>
            <a:ext cx="8042279" cy="1444536"/>
          </a:xfrm>
          <a:prstGeom prst="rect">
            <a:avLst/>
          </a:prstGeom>
        </p:spPr>
        <p:txBody>
          <a:bodyPr anchor="b"/>
          <a:lstStyle>
            <a:lvl1pPr defTabSz="642937">
              <a:defRPr>
                <a:solidFill>
                  <a:srgbClr val="2C7C9F"/>
                </a:solidFill>
                <a:uFill>
                  <a:solidFill>
                    <a:srgbClr val="2C7C9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xfrm>
            <a:off x="549273" y="1600200"/>
            <a:ext cx="8042279" cy="5257800"/>
          </a:xfrm>
          <a:prstGeom prst="rect">
            <a:avLst/>
          </a:prstGeom>
        </p:spPr>
        <p:txBody>
          <a:bodyPr/>
          <a:lstStyle>
            <a:lvl1pPr defTabSz="642937">
              <a:spcBef>
                <a:spcPts val="1400"/>
              </a:spcBef>
              <a:buClr>
                <a:srgbClr val="6FB7D7"/>
              </a:buClr>
              <a:buFontTx/>
              <a:defRPr sz="22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  <a:lvl2pPr indent="349249" defTabSz="642937">
              <a:spcBef>
                <a:spcPts val="1400"/>
              </a:spcBef>
              <a:buClr>
                <a:srgbClr val="6FB7D7"/>
              </a:buClr>
              <a:buFontTx/>
              <a:defRPr sz="22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2pPr>
            <a:lvl3pPr indent="685800" defTabSz="642937">
              <a:spcBef>
                <a:spcPts val="1400"/>
              </a:spcBef>
              <a:buClr>
                <a:srgbClr val="6FB7D7"/>
              </a:buClr>
              <a:buFontTx/>
              <a:defRPr sz="22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3pPr>
            <a:lvl4pPr indent="968375" defTabSz="642937">
              <a:spcBef>
                <a:spcPts val="1400"/>
              </a:spcBef>
              <a:buClr>
                <a:srgbClr val="6FB7D7"/>
              </a:buClr>
              <a:buFontTx/>
              <a:defRPr sz="22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4pPr>
            <a:lvl5pPr indent="1263650" defTabSz="642937">
              <a:spcBef>
                <a:spcPts val="1400"/>
              </a:spcBef>
              <a:buClr>
                <a:srgbClr val="6FB7D7"/>
              </a:buClr>
              <a:buFontTx/>
              <a:defRPr sz="2200">
                <a:solidFill>
                  <a:srgbClr val="595959"/>
                </a:solidFill>
                <a:uFill>
                  <a:solidFill>
                    <a:srgbClr val="595959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4079" y="6152162"/>
            <a:ext cx="584430" cy="612137"/>
          </a:xfrm>
          <a:prstGeom prst="rect">
            <a:avLst/>
          </a:prstGeom>
        </p:spPr>
        <p:txBody>
          <a:bodyPr/>
          <a:lstStyle>
            <a:lvl1pPr defTabSz="321467"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9" y="6414761"/>
            <a:ext cx="258622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9" y="6414761"/>
            <a:ext cx="258622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5" cy="1162050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Rectangle"/>
          <p:cNvSpPr>
            <a:spLocks noGrp="1"/>
          </p:cNvSpPr>
          <p:nvPr>
            <p:ph type="body" sz="half" idx="21"/>
          </p:nvPr>
        </p:nvSpPr>
        <p:spPr>
          <a:xfrm>
            <a:off x="457198" y="1435100"/>
            <a:ext cx="3008317" cy="4691063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342900" indent="-342900">
              <a:buSzPct val="100000"/>
              <a:buChar char="•"/>
            </a:pPr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9" y="6414761"/>
            <a:ext cx="258622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9" y="6414761"/>
            <a:ext cx="258622" cy="248303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mage"/>
          <p:cNvSpPr>
            <a:spLocks noGrp="1"/>
          </p:cNvSpPr>
          <p:nvPr>
            <p:ph type="pic" sz="half" idx="21"/>
          </p:nvPr>
        </p:nvSpPr>
        <p:spPr>
          <a:xfrm>
            <a:off x="1866303" y="491131"/>
            <a:ext cx="5134572" cy="37951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776881" y="4393405"/>
            <a:ext cx="7590237" cy="982267"/>
          </a:xfrm>
          <a:prstGeom prst="rect">
            <a:avLst/>
          </a:prstGeom>
        </p:spPr>
        <p:txBody>
          <a:bodyPr lIns="35717" tIns="35717" rIns="35717" bIns="35717"/>
          <a:lstStyle>
            <a:lvl1pPr defTabSz="410764">
              <a:defRPr sz="5200">
                <a:solidFill>
                  <a:srgbClr val="714D3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6881" y="5366742"/>
            <a:ext cx="7590237" cy="767955"/>
          </a:xfrm>
          <a:prstGeom prst="rect">
            <a:avLst/>
          </a:prstGeom>
        </p:spPr>
        <p:txBody>
          <a:bodyPr lIns="35717" tIns="35717" rIns="35717" bIns="35717" anchor="ctr"/>
          <a:lstStyle>
            <a:lvl1pPr algn="ctr" defTabSz="410764">
              <a:spcBef>
                <a:spcPts val="0"/>
              </a:spcBef>
              <a:buFontTx/>
              <a:defRPr sz="1800">
                <a:solidFill>
                  <a:srgbClr val="4F4A37"/>
                </a:solidFill>
                <a:latin typeface="Zapfino"/>
                <a:ea typeface="Zapfino"/>
                <a:cs typeface="Zapfino"/>
                <a:sym typeface="Zapfino"/>
              </a:defRPr>
            </a:lvl1pPr>
            <a:lvl2pPr indent="0" algn="ctr" defTabSz="410764">
              <a:spcBef>
                <a:spcPts val="0"/>
              </a:spcBef>
              <a:buFontTx/>
              <a:defRPr sz="1800">
                <a:solidFill>
                  <a:srgbClr val="4F4A37"/>
                </a:solidFill>
                <a:latin typeface="Zapfino"/>
                <a:ea typeface="Zapfino"/>
                <a:cs typeface="Zapfino"/>
                <a:sym typeface="Zapfino"/>
              </a:defRPr>
            </a:lvl2pPr>
            <a:lvl3pPr indent="0" algn="ctr" defTabSz="410764">
              <a:spcBef>
                <a:spcPts val="0"/>
              </a:spcBef>
              <a:buFontTx/>
              <a:defRPr sz="1800">
                <a:solidFill>
                  <a:srgbClr val="4F4A37"/>
                </a:solidFill>
                <a:latin typeface="Zapfino"/>
                <a:ea typeface="Zapfino"/>
                <a:cs typeface="Zapfino"/>
                <a:sym typeface="Zapfino"/>
              </a:defRPr>
            </a:lvl3pPr>
            <a:lvl4pPr indent="0" algn="ctr" defTabSz="410764">
              <a:spcBef>
                <a:spcPts val="0"/>
              </a:spcBef>
              <a:buFontTx/>
              <a:defRPr sz="1800">
                <a:solidFill>
                  <a:srgbClr val="4F4A37"/>
                </a:solidFill>
                <a:latin typeface="Zapfino"/>
                <a:ea typeface="Zapfino"/>
                <a:cs typeface="Zapfino"/>
                <a:sym typeface="Zapfino"/>
              </a:defRPr>
            </a:lvl4pPr>
            <a:lvl5pPr indent="0" algn="ctr" defTabSz="410764">
              <a:spcBef>
                <a:spcPts val="0"/>
              </a:spcBef>
              <a:buFontTx/>
              <a:defRPr sz="1800">
                <a:solidFill>
                  <a:srgbClr val="4F4A37"/>
                </a:solidFill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1" y="6590109"/>
            <a:ext cx="253606" cy="27067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b="1">
                <a:solidFill>
                  <a:srgbClr val="35351E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1" y="6590109"/>
            <a:ext cx="253606" cy="27067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b="1">
                <a:solidFill>
                  <a:srgbClr val="35351E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776881" y="401834"/>
            <a:ext cx="7590237" cy="1660925"/>
          </a:xfrm>
          <a:prstGeom prst="rect">
            <a:avLst/>
          </a:prstGeom>
        </p:spPr>
        <p:txBody>
          <a:bodyPr lIns="35717" tIns="35717" rIns="35717" bIns="35717"/>
          <a:lstStyle>
            <a:lvl1pPr defTabSz="410764">
              <a:defRPr sz="5200">
                <a:solidFill>
                  <a:srgbClr val="714D3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idx="1"/>
          </p:nvPr>
        </p:nvSpPr>
        <p:spPr>
          <a:xfrm>
            <a:off x="776881" y="2125265"/>
            <a:ext cx="7590237" cy="4018361"/>
          </a:xfrm>
          <a:prstGeom prst="rect">
            <a:avLst/>
          </a:prstGeom>
        </p:spPr>
        <p:txBody>
          <a:bodyPr lIns="35717" tIns="35717" rIns="35717" bIns="35717" anchor="ctr"/>
          <a:lstStyle>
            <a:lvl1pPr marL="251239" indent="-251239" defTabSz="321467">
              <a:spcBef>
                <a:spcPts val="1900"/>
              </a:spcBef>
              <a:buSzPct val="50000"/>
              <a:buFontTx/>
              <a:buBlip>
                <a:blip r:embed="rId3"/>
              </a:buBlip>
              <a:defRPr sz="26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695738" indent="-251238" defTabSz="321467">
              <a:spcBef>
                <a:spcPts val="1900"/>
              </a:spcBef>
              <a:buSzPct val="50000"/>
              <a:buFontTx/>
              <a:buBlip>
                <a:blip r:embed="rId3"/>
              </a:buBlip>
              <a:defRPr sz="26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0239" indent="-251239" defTabSz="321467">
              <a:spcBef>
                <a:spcPts val="1900"/>
              </a:spcBef>
              <a:buSzPct val="50000"/>
              <a:buFontTx/>
              <a:buBlip>
                <a:blip r:embed="rId3"/>
              </a:buBlip>
              <a:defRPr sz="26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84739" indent="-251239" defTabSz="321467">
              <a:spcBef>
                <a:spcPts val="1900"/>
              </a:spcBef>
              <a:buSzPct val="50000"/>
              <a:buFontTx/>
              <a:buBlip>
                <a:blip r:embed="rId3"/>
              </a:buBlip>
              <a:defRPr sz="26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2029238" indent="-251238" defTabSz="321467">
              <a:spcBef>
                <a:spcPts val="1900"/>
              </a:spcBef>
              <a:buSzPct val="50000"/>
              <a:buFontTx/>
              <a:buBlip>
                <a:blip r:embed="rId3"/>
              </a:buBlip>
              <a:defRPr sz="2600">
                <a:solidFill>
                  <a:srgbClr val="4F4A37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0731" y="6590109"/>
            <a:ext cx="253606" cy="27067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b="1">
                <a:solidFill>
                  <a:srgbClr val="35351E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90"/>
          </a:xfrm>
          <a:prstGeom prst="rect">
            <a:avLst/>
          </a:prstGeom>
        </p:spPr>
        <p:txBody>
          <a:bodyPr anchor="b"/>
          <a:lstStyle>
            <a:lvl1pPr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1pPr>
            <a:lvl2pPr indent="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 indent="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 indent="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 indent="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46" name="Image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3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3" cy="804865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buFontTx/>
              <a:defRPr sz="1400"/>
            </a:lvl1pPr>
            <a:lvl2pPr indent="0">
              <a:spcBef>
                <a:spcPts val="300"/>
              </a:spcBef>
              <a:buFontTx/>
              <a:defRPr sz="1400"/>
            </a:lvl2pPr>
            <a:lvl3pPr indent="0">
              <a:spcBef>
                <a:spcPts val="300"/>
              </a:spcBef>
              <a:buFontTx/>
              <a:defRPr sz="1400"/>
            </a:lvl3pPr>
            <a:lvl4pPr indent="0">
              <a:spcBef>
                <a:spcPts val="300"/>
              </a:spcBef>
              <a:buFontTx/>
              <a:defRPr sz="1400"/>
            </a:lvl4pPr>
            <a:lvl5pPr indent="0">
              <a:spcBef>
                <a:spcPts val="300"/>
              </a:spcBef>
              <a:buFont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>
            <a:lvl1pPr defTabSz="912812"/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algn="ctr" defTabSz="912812">
              <a:buFontTx/>
              <a:defRPr>
                <a:solidFill>
                  <a:srgbClr val="888888"/>
                </a:solidFill>
              </a:defRPr>
            </a:lvl1pPr>
            <a:lvl2pPr indent="0" algn="ctr" defTabSz="912812">
              <a:buFontTx/>
              <a:defRPr>
                <a:solidFill>
                  <a:srgbClr val="888888"/>
                </a:solidFill>
              </a:defRPr>
            </a:lvl2pPr>
            <a:lvl3pPr indent="0" algn="ctr" defTabSz="912812">
              <a:buFontTx/>
              <a:defRPr>
                <a:solidFill>
                  <a:srgbClr val="888888"/>
                </a:solidFill>
              </a:defRPr>
            </a:lvl3pPr>
            <a:lvl4pPr indent="0" algn="ctr" defTabSz="912812">
              <a:buFontTx/>
              <a:defRPr>
                <a:solidFill>
                  <a:srgbClr val="888888"/>
                </a:solidFill>
              </a:defRPr>
            </a:lvl4pPr>
            <a:lvl5pPr indent="0" algn="ctr" defTabSz="912812">
              <a:buFontTx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1" cy="24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722312" y="4406901"/>
            <a:ext cx="7772401" cy="1362078"/>
          </a:xfrm>
          <a:prstGeom prst="rect">
            <a:avLst/>
          </a:prstGeom>
        </p:spPr>
        <p:txBody>
          <a:bodyPr anchor="t"/>
          <a:lstStyle>
            <a:lvl1pPr algn="l" defTabSz="912812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4"/>
            <a:ext cx="7772401" cy="1500190"/>
          </a:xfrm>
          <a:prstGeom prst="rect">
            <a:avLst/>
          </a:prstGeom>
        </p:spPr>
        <p:txBody>
          <a:bodyPr anchor="b"/>
          <a:lstStyle>
            <a:lvl1pPr defTabSz="912812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1pPr>
            <a:lvl2pPr indent="0" defTabSz="912812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 indent="0" defTabSz="912812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 indent="0" defTabSz="912812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 indent="0" defTabSz="912812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1" cy="24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12812"/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defTabSz="912812">
              <a:spcBef>
                <a:spcPts val="500"/>
              </a:spcBef>
              <a:buFontTx/>
              <a:defRPr sz="2400" b="1"/>
            </a:lvl1pPr>
            <a:lvl2pPr indent="0" defTabSz="912812">
              <a:spcBef>
                <a:spcPts val="500"/>
              </a:spcBef>
              <a:buFontTx/>
              <a:defRPr sz="2400" b="1"/>
            </a:lvl2pPr>
            <a:lvl3pPr indent="0" defTabSz="912812">
              <a:spcBef>
                <a:spcPts val="500"/>
              </a:spcBef>
              <a:buFontTx/>
              <a:defRPr sz="2400" b="1"/>
            </a:lvl3pPr>
            <a:lvl4pPr indent="0" defTabSz="912812">
              <a:spcBef>
                <a:spcPts val="500"/>
              </a:spcBef>
              <a:buFontTx/>
              <a:defRPr sz="2400" b="1"/>
            </a:lvl4pPr>
            <a:lvl5pPr indent="0" defTabSz="912812">
              <a:spcBef>
                <a:spcPts val="500"/>
              </a:spcBef>
              <a:buFontTx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Rectangle"/>
          <p:cNvSpPr>
            <a:spLocks noGrp="1"/>
          </p:cNvSpPr>
          <p:nvPr>
            <p:ph type="body" sz="quarter" idx="21"/>
          </p:nvPr>
        </p:nvSpPr>
        <p:spPr>
          <a:xfrm>
            <a:off x="4645026" y="1535112"/>
            <a:ext cx="4041778" cy="639765"/>
          </a:xfrm>
          <a:prstGeom prst="rect">
            <a:avLst/>
          </a:prstGeom>
        </p:spPr>
        <p:txBody>
          <a:bodyPr anchor="b"/>
          <a:lstStyle/>
          <a:p>
            <a:pPr marL="342900" indent="-342900">
              <a:buSzPct val="100000"/>
              <a:buChar char="•"/>
            </a:pPr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1" cy="24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6" cy="1162050"/>
          </a:xfrm>
          <a:prstGeom prst="rect">
            <a:avLst/>
          </a:prstGeom>
        </p:spPr>
        <p:txBody>
          <a:bodyPr anchor="b"/>
          <a:lstStyle>
            <a:lvl1pPr algn="l" defTabSz="912812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5"/>
          </a:xfrm>
          <a:prstGeom prst="rect">
            <a:avLst/>
          </a:prstGeom>
        </p:spPr>
        <p:txBody>
          <a:bodyPr/>
          <a:lstStyle>
            <a:lvl1pPr defTabSz="912812"/>
            <a:lvl2pPr defTabSz="912812"/>
            <a:lvl3pPr defTabSz="912812"/>
            <a:lvl4pPr indent="1371601" defTabSz="912812"/>
            <a:lvl5pPr defTabSz="912812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Rectangle"/>
          <p:cNvSpPr>
            <a:spLocks noGrp="1"/>
          </p:cNvSpPr>
          <p:nvPr>
            <p:ph type="body" sz="half" idx="21"/>
          </p:nvPr>
        </p:nvSpPr>
        <p:spPr>
          <a:xfrm>
            <a:off x="457200" y="1435101"/>
            <a:ext cx="3008316" cy="4691063"/>
          </a:xfrm>
          <a:prstGeom prst="rect">
            <a:avLst/>
          </a:prstGeom>
        </p:spPr>
        <p:txBody>
          <a:bodyPr/>
          <a:lstStyle/>
          <a:p>
            <a:pPr marL="342900" indent="-342900">
              <a:buSzPct val="100000"/>
              <a:buChar char="•"/>
            </a:pPr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1" cy="24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C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  <p:sldLayoutId id="2147483671" r:id="rId22"/>
    <p:sldLayoutId id="2147483672" r:id="rId23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library.wiley.com/doi/pdf/10.1111/j.1365-2788.2005.00759.x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BEYOND WORDS"/>
          <p:cNvSpPr txBox="1"/>
          <p:nvPr/>
        </p:nvSpPr>
        <p:spPr>
          <a:xfrm>
            <a:off x="4374796" y="1841088"/>
            <a:ext cx="3937683" cy="123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>
            <a:lvl1pPr>
              <a:lnSpc>
                <a:spcPct val="90000"/>
              </a:lnSpc>
              <a:spcBef>
                <a:spcPts val="400"/>
              </a:spcBef>
              <a:defRPr sz="2100" b="1" i="1"/>
            </a:lvl1pPr>
          </a:lstStyle>
          <a:p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How do people with learning disabilities experience bereavement</a:t>
            </a:r>
          </a:p>
        </p:txBody>
      </p:sp>
      <p:pic>
        <p:nvPicPr>
          <p:cNvPr id="230" name="Picture 1" descr="Picture 1"/>
          <p:cNvPicPr>
            <a:picLocks noChangeAspect="1"/>
          </p:cNvPicPr>
          <p:nvPr/>
        </p:nvPicPr>
        <p:blipFill>
          <a:blip r:embed="rId2"/>
          <a:srcRect l="20363" r="15859"/>
          <a:stretch>
            <a:fillRect/>
          </a:stretch>
        </p:blipFill>
        <p:spPr>
          <a:xfrm>
            <a:off x="-1" y="1530097"/>
            <a:ext cx="3628630" cy="3797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96" y="0"/>
                </a:moveTo>
                <a:cubicBezTo>
                  <a:pt x="6004" y="0"/>
                  <a:pt x="2271" y="2286"/>
                  <a:pt x="357" y="5652"/>
                </a:cubicBezTo>
                <a:lnTo>
                  <a:pt x="0" y="6359"/>
                </a:lnTo>
                <a:lnTo>
                  <a:pt x="0" y="15241"/>
                </a:lnTo>
                <a:lnTo>
                  <a:pt x="357" y="15948"/>
                </a:lnTo>
                <a:cubicBezTo>
                  <a:pt x="2271" y="19314"/>
                  <a:pt x="6004" y="21600"/>
                  <a:pt x="10296" y="21600"/>
                </a:cubicBezTo>
                <a:cubicBezTo>
                  <a:pt x="16538" y="21600"/>
                  <a:pt x="21600" y="16766"/>
                  <a:pt x="21600" y="10801"/>
                </a:cubicBezTo>
                <a:cubicBezTo>
                  <a:pt x="21600" y="4836"/>
                  <a:pt x="16538" y="0"/>
                  <a:pt x="1029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1" name="Dr Sheila the Baroness Hollins…"/>
          <p:cNvSpPr txBox="1"/>
          <p:nvPr/>
        </p:nvSpPr>
        <p:spPr>
          <a:xfrm>
            <a:off x="3762704" y="3600451"/>
            <a:ext cx="5347008" cy="2369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1500" b="1"/>
            </a:pPr>
            <a:r>
              <a:rPr sz="3400" dirty="0">
                <a:solidFill>
                  <a:schemeClr val="bg1">
                    <a:lumMod val="50000"/>
                  </a:schemeClr>
                </a:solidFill>
              </a:rPr>
              <a:t>Professor Sheila Baroness Hollins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1200" b="1"/>
            </a:pPr>
            <a:r>
              <a:rPr sz="3400" dirty="0">
                <a:solidFill>
                  <a:schemeClr val="bg1">
                    <a:lumMod val="50000"/>
                  </a:schemeClr>
                </a:solidFill>
              </a:rPr>
              <a:t>Emeritus Professor of Psychiatry, St George's University of London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1200" b="1"/>
            </a:pPr>
            <a:r>
              <a:rPr sz="3400" dirty="0">
                <a:solidFill>
                  <a:schemeClr val="bg1">
                    <a:lumMod val="50000"/>
                  </a:schemeClr>
                </a:solidFill>
              </a:rPr>
              <a:t>Founder and Chair, Beyond Words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1200" b="1"/>
            </a:pPr>
            <a:r>
              <a:rPr sz="3400" dirty="0">
                <a:solidFill>
                  <a:schemeClr val="bg1">
                    <a:lumMod val="50000"/>
                  </a:schemeClr>
                </a:solidFill>
              </a:rPr>
              <a:t>Crossbench member, House of Lords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1200" b="1"/>
            </a:pPr>
            <a:r>
              <a:rPr sz="3400" dirty="0">
                <a:solidFill>
                  <a:schemeClr val="bg1">
                    <a:lumMod val="50000"/>
                  </a:schemeClr>
                </a:solidFill>
              </a:rPr>
              <a:t>President Royal College of Occupational Therapists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1200" b="1"/>
            </a:pPr>
            <a:r>
              <a:rPr sz="3400" dirty="0">
                <a:solidFill>
                  <a:schemeClr val="bg1">
                    <a:lumMod val="50000"/>
                  </a:schemeClr>
                </a:solidFill>
              </a:rPr>
              <a:t>President Royal Medical Benevolent Fund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 sz="1500"/>
            </a:pP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 Box 5"/>
          <p:cNvSpPr txBox="1"/>
          <p:nvPr/>
        </p:nvSpPr>
        <p:spPr>
          <a:xfrm>
            <a:off x="807719" y="228600"/>
            <a:ext cx="7376161" cy="143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600"/>
              </a:spcBef>
              <a:defRPr sz="44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OPPORTUNITIES FOR GRIEVING</a:t>
            </a:r>
          </a:p>
        </p:txBody>
      </p:sp>
      <p:sp>
        <p:nvSpPr>
          <p:cNvPr id="317" name="Text Box 4"/>
          <p:cNvSpPr txBox="1"/>
          <p:nvPr/>
        </p:nvSpPr>
        <p:spPr>
          <a:xfrm>
            <a:off x="332126" y="1617910"/>
            <a:ext cx="6479711" cy="4648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1900"/>
              </a:spcBef>
              <a:buSzPct val="100000"/>
              <a:buFont typeface="Arial"/>
              <a:buChar char="•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ONLY 1 in 6 people </a:t>
            </a:r>
            <a:r>
              <a:rPr b="1" dirty="0"/>
              <a:t>visited grave</a:t>
            </a:r>
            <a:endParaRPr lang="en-GB" b="1" dirty="0"/>
          </a:p>
          <a:p>
            <a:pPr marL="457200" indent="-457200">
              <a:lnSpc>
                <a:spcPct val="115000"/>
              </a:lnSpc>
              <a:spcBef>
                <a:spcPts val="1900"/>
              </a:spcBef>
              <a:buSzPct val="100000"/>
              <a:buFont typeface="Arial"/>
              <a:buChar char="•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MOST </a:t>
            </a:r>
            <a:r>
              <a:rPr dirty="0" err="1"/>
              <a:t>carer</a:t>
            </a:r>
            <a:r>
              <a:rPr lang="en-GB" dirty="0"/>
              <a:t>’</a:t>
            </a:r>
            <a:r>
              <a:rPr dirty="0"/>
              <a:t>s</a:t>
            </a:r>
            <a:r>
              <a:rPr lang="en-GB" dirty="0"/>
              <a:t> (70%) said person </a:t>
            </a:r>
            <a:r>
              <a:rPr lang="en-GB" b="1" dirty="0"/>
              <a:t>not affected </a:t>
            </a:r>
            <a:r>
              <a:rPr lang="en-GB" dirty="0"/>
              <a:t>by their parent’s death</a:t>
            </a:r>
            <a:endParaRPr sz="2800" dirty="0"/>
          </a:p>
          <a:p>
            <a:pPr marL="457200" indent="-457200">
              <a:lnSpc>
                <a:spcPct val="55000"/>
              </a:lnSpc>
              <a:spcBef>
                <a:spcPts val="1900"/>
              </a:spcBef>
              <a:buSzPct val="100000"/>
              <a:buFont typeface="Arial"/>
              <a:buChar char="•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2/3rds </a:t>
            </a:r>
            <a:r>
              <a:rPr b="1" dirty="0"/>
              <a:t>still talk</a:t>
            </a:r>
            <a:r>
              <a:rPr lang="en-GB" b="1" dirty="0"/>
              <a:t>ed</a:t>
            </a:r>
            <a:r>
              <a:rPr b="1" dirty="0"/>
              <a:t> </a:t>
            </a:r>
            <a:r>
              <a:rPr dirty="0"/>
              <a:t>about </a:t>
            </a:r>
            <a:r>
              <a:rPr lang="en-GB" dirty="0"/>
              <a:t>the parent </a:t>
            </a:r>
          </a:p>
          <a:p>
            <a:pPr>
              <a:lnSpc>
                <a:spcPct val="55000"/>
              </a:lnSpc>
              <a:spcBef>
                <a:spcPts val="1900"/>
              </a:spcBef>
              <a:buSzPct val="100000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     who had died</a:t>
            </a:r>
          </a:p>
          <a:p>
            <a:pPr marL="457200" indent="-457200">
              <a:lnSpc>
                <a:spcPct val="55000"/>
              </a:lnSpc>
              <a:spcBef>
                <a:spcPts val="1900"/>
              </a:spcBef>
              <a:buSzPct val="100000"/>
              <a:buFont typeface="Arial"/>
              <a:buChar char="•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7 out of 10 had </a:t>
            </a:r>
            <a:r>
              <a:rPr dirty="0"/>
              <a:t>a memento	</a:t>
            </a:r>
            <a:endParaRPr sz="2800" dirty="0"/>
          </a:p>
          <a:p>
            <a:pPr marL="457200" indent="-457200">
              <a:lnSpc>
                <a:spcPct val="55000"/>
              </a:lnSpc>
              <a:spcBef>
                <a:spcPts val="1900"/>
              </a:spcBef>
              <a:buSzPct val="100000"/>
              <a:buFont typeface="Arial"/>
              <a:buChar char="•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ONLY 1 in 7 had any </a:t>
            </a:r>
            <a:r>
              <a:rPr dirty="0"/>
              <a:t>bereavement</a:t>
            </a:r>
            <a:endParaRPr lang="en-GB" dirty="0"/>
          </a:p>
          <a:p>
            <a:pPr>
              <a:lnSpc>
                <a:spcPct val="55000"/>
              </a:lnSpc>
              <a:spcBef>
                <a:spcPts val="1900"/>
              </a:spcBef>
              <a:buSzPct val="100000"/>
              <a:tabLst>
                <a:tab pos="6070600" algn="l"/>
              </a:tabLst>
              <a:defRPr sz="3200">
                <a:solidFill>
                  <a:srgbClr val="0E58C4"/>
                </a:solidFill>
              </a:defRPr>
            </a:pPr>
            <a:r>
              <a:rPr lang="en-GB" dirty="0"/>
              <a:t>    </a:t>
            </a:r>
            <a:r>
              <a:rPr dirty="0"/>
              <a:t> counselling	</a:t>
            </a:r>
            <a:endParaRPr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5AF91E7-E991-AA4C-A40B-E80816F63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169" y="952481"/>
            <a:ext cx="2216549" cy="301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402014" cy="168052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z="2800" b="1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n intervention 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study to compare 2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different 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interventions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Dowling et al, 2005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 sz="2800" b="1"/>
            </a:pP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 sz="2800" b="1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1. A TRADITIONAL COUNSELLING INTERVENTION</a:t>
            </a:r>
          </a:p>
        </p:txBody>
      </p:sp>
      <p:sp>
        <p:nvSpPr>
          <p:cNvPr id="261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2279712"/>
            <a:ext cx="5460124" cy="3846451"/>
          </a:xfrm>
          <a:prstGeom prst="rect">
            <a:avLst/>
          </a:prstGeom>
        </p:spPr>
        <p:txBody>
          <a:bodyPr/>
          <a:lstStyle/>
          <a:p>
            <a:pPr marL="280736" indent="-280736">
              <a:buSzPct val="60000"/>
              <a:buFontTx/>
              <a:buBlip>
                <a:blip r:embed="rId2"/>
              </a:buBlip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Commonly used in bereavement counselling</a:t>
            </a:r>
          </a:p>
          <a:p>
            <a:pPr marL="280736" indent="-280736">
              <a:buSzPct val="60000"/>
              <a:buFontTx/>
              <a:buBlip>
                <a:blip r:embed="rId2"/>
              </a:buBlip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Collaboration with CRUSE bereavement care and local bereavement services</a:t>
            </a:r>
          </a:p>
          <a:p>
            <a:pPr marL="280736" indent="-280736">
              <a:buSzPct val="60000"/>
              <a:buFontTx/>
              <a:buBlip>
                <a:blip r:embed="rId2"/>
              </a:buBlip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Participants offered up to twelve counselling sessions over a six month period</a:t>
            </a:r>
          </a:p>
        </p:txBody>
      </p:sp>
      <p:pic>
        <p:nvPicPr>
          <p:cNvPr id="4" name="image23.jpeg" descr="image23.jpeg">
            <a:extLst>
              <a:ext uri="{FF2B5EF4-FFF2-40B4-BE49-F238E27FC236}">
                <a16:creationId xmlns:a16="http://schemas.microsoft.com/office/drawing/2014/main" id="{3056C112-9CF9-D043-AF23-9C524164F0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51" b="10251"/>
          <a:stretch>
            <a:fillRect/>
          </a:stretch>
        </p:blipFill>
        <p:spPr>
          <a:xfrm>
            <a:off x="5751056" y="2145537"/>
            <a:ext cx="3312278" cy="3708725"/>
          </a:xfrm>
          <a:prstGeom prst="rect">
            <a:avLst/>
          </a:prstGeom>
          <a:noFill/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 2"/>
          <p:cNvSpPr txBox="1">
            <a:spLocks noGrp="1"/>
          </p:cNvSpPr>
          <p:nvPr>
            <p:ph type="title"/>
          </p:nvPr>
        </p:nvSpPr>
        <p:spPr>
          <a:xfrm>
            <a:off x="370993" y="-108426"/>
            <a:ext cx="8402014" cy="168052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 b="1"/>
            </a:pPr>
            <a:endParaRPr dirty="0"/>
          </a:p>
          <a:p>
            <a:pPr>
              <a:defRPr sz="2800" b="1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2. AN INTEGRATED INTERVENTION IN DAILY LIFE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1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2279712"/>
            <a:ext cx="5460124" cy="3846451"/>
          </a:xfrm>
          <a:prstGeom prst="rect">
            <a:avLst/>
          </a:prstGeom>
        </p:spPr>
        <p:txBody>
          <a:bodyPr/>
          <a:lstStyle/>
          <a:p>
            <a:pPr marL="280736" indent="-280736">
              <a:buSzPct val="60000"/>
              <a:buBlip>
                <a:blip r:embed="rId2"/>
              </a:buBlip>
              <a:defRPr sz="2800"/>
            </a:pPr>
            <a:r>
              <a:rPr lang="en-GB" sz="1800" i="1" dirty="0">
                <a:solidFill>
                  <a:schemeClr val="bg1">
                    <a:lumMod val="50000"/>
                  </a:schemeClr>
                </a:solidFill>
              </a:rPr>
              <a:t>Developed from Stroebe and </a:t>
            </a:r>
            <a:r>
              <a:rPr lang="en-GB" sz="1800" i="1" dirty="0" err="1">
                <a:solidFill>
                  <a:schemeClr val="bg1">
                    <a:lumMod val="50000"/>
                  </a:schemeClr>
                </a:solidFill>
              </a:rPr>
              <a:t>Schut</a:t>
            </a:r>
            <a:r>
              <a:rPr lang="en-GB" sz="1800" i="1" dirty="0">
                <a:solidFill>
                  <a:schemeClr val="bg1">
                    <a:lumMod val="50000"/>
                  </a:schemeClr>
                </a:solidFill>
              </a:rPr>
              <a:t> (1998) Theoretical Dual Process Model.</a:t>
            </a:r>
          </a:p>
          <a:p>
            <a:pPr marL="280736" indent="-280736">
              <a:buSzPct val="60000"/>
              <a:buBlip>
                <a:blip r:embed="rId2"/>
              </a:buBlip>
              <a:defRPr sz="28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Focusing on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both loss and restoration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as necessary components of grieving</a:t>
            </a:r>
          </a:p>
          <a:p>
            <a:pPr marL="280736" indent="-280736">
              <a:buSzPct val="60000"/>
              <a:buBlip>
                <a:blip r:embed="rId2"/>
              </a:buBlip>
              <a:defRPr sz="28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Delivered by people who participants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see daily at home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or in daytime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B2974-387F-EA41-83D9-0C4CA1ECA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994" y="2251755"/>
            <a:ext cx="2738806" cy="38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52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 Box 2"/>
          <p:cNvSpPr txBox="1"/>
          <p:nvPr/>
        </p:nvSpPr>
        <p:spPr>
          <a:xfrm>
            <a:off x="655319" y="304800"/>
            <a:ext cx="7757161" cy="751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>
                <a:solidFill>
                  <a:srgbClr val="0E58C4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A Dual Process Model of Coping with Loss: Stroebe and Schut (1998) </a:t>
            </a:r>
          </a:p>
        </p:txBody>
      </p:sp>
      <p:sp>
        <p:nvSpPr>
          <p:cNvPr id="267" name="Oval 3"/>
          <p:cNvSpPr/>
          <p:nvPr/>
        </p:nvSpPr>
        <p:spPr>
          <a:xfrm>
            <a:off x="228600" y="1066800"/>
            <a:ext cx="8686800" cy="5486400"/>
          </a:xfrm>
          <a:prstGeom prst="ellipse">
            <a:avLst/>
          </a:prstGeom>
          <a:ln w="38100">
            <a:solidFill>
              <a:srgbClr val="FF00FF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8" name="Text Box 4"/>
          <p:cNvSpPr txBox="1"/>
          <p:nvPr/>
        </p:nvSpPr>
        <p:spPr>
          <a:xfrm>
            <a:off x="2941320" y="1447800"/>
            <a:ext cx="3108961" cy="396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200"/>
              </a:spcBef>
              <a:defRPr sz="2000" b="1" i="1" u="sng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Everyday life experience</a:t>
            </a:r>
          </a:p>
        </p:txBody>
      </p:sp>
      <p:sp>
        <p:nvSpPr>
          <p:cNvPr id="269" name="Oval 5"/>
          <p:cNvSpPr/>
          <p:nvPr/>
        </p:nvSpPr>
        <p:spPr>
          <a:xfrm>
            <a:off x="533400" y="1828800"/>
            <a:ext cx="3657600" cy="4038600"/>
          </a:xfrm>
          <a:prstGeom prst="ellipse">
            <a:avLst/>
          </a:prstGeom>
          <a:ln w="28575">
            <a:solidFill>
              <a:srgbClr val="FF7C80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0" name="Oval 6"/>
          <p:cNvSpPr/>
          <p:nvPr/>
        </p:nvSpPr>
        <p:spPr>
          <a:xfrm>
            <a:off x="4800600" y="1752600"/>
            <a:ext cx="3810000" cy="4114800"/>
          </a:xfrm>
          <a:prstGeom prst="ellipse">
            <a:avLst/>
          </a:prstGeom>
          <a:ln w="28575">
            <a:solidFill>
              <a:srgbClr val="FF6600"/>
            </a:solidFill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71" name="Text Box 7"/>
          <p:cNvSpPr txBox="1"/>
          <p:nvPr/>
        </p:nvSpPr>
        <p:spPr>
          <a:xfrm>
            <a:off x="1569719" y="2133600"/>
            <a:ext cx="1661162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i="1" u="sng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Loss-oriented</a:t>
            </a:r>
          </a:p>
        </p:txBody>
      </p:sp>
      <p:sp>
        <p:nvSpPr>
          <p:cNvPr id="272" name="Text Box 8"/>
          <p:cNvSpPr txBox="1"/>
          <p:nvPr/>
        </p:nvSpPr>
        <p:spPr>
          <a:xfrm>
            <a:off x="960119" y="2667000"/>
            <a:ext cx="2651762" cy="2072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defRPr sz="20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grief work</a:t>
            </a:r>
          </a:p>
          <a:p>
            <a:pPr>
              <a:spcBef>
                <a:spcPts val="1200"/>
              </a:spcBef>
              <a:defRPr sz="20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intrusion of grief</a:t>
            </a:r>
          </a:p>
          <a:p>
            <a:pPr>
              <a:spcBef>
                <a:spcPts val="1200"/>
              </a:spcBef>
              <a:defRPr sz="20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breaking bonds/ties</a:t>
            </a:r>
          </a:p>
          <a:p>
            <a:pPr>
              <a:spcBef>
                <a:spcPts val="1200"/>
              </a:spcBef>
              <a:defRPr sz="20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denial/avoidance of restoration changes</a:t>
            </a:r>
          </a:p>
        </p:txBody>
      </p:sp>
      <p:sp>
        <p:nvSpPr>
          <p:cNvPr id="273" name="Text Box 10"/>
          <p:cNvSpPr txBox="1"/>
          <p:nvPr/>
        </p:nvSpPr>
        <p:spPr>
          <a:xfrm>
            <a:off x="5151120" y="2743200"/>
            <a:ext cx="3337560" cy="2626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200"/>
              </a:spcBef>
              <a:tabLst>
                <a:tab pos="292100" algn="l"/>
              </a:tabLst>
              <a:defRPr sz="2000">
                <a:solidFill>
                  <a:srgbClr val="0E58C4"/>
                </a:solidFill>
              </a:defRPr>
            </a:pPr>
            <a:r>
              <a:t>  attending to life changes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200"/>
              </a:spcBef>
              <a:tabLst>
                <a:tab pos="292100" algn="l"/>
              </a:tabLst>
              <a:defRPr sz="2000">
                <a:solidFill>
                  <a:srgbClr val="0E58C4"/>
                </a:solidFill>
              </a:defRPr>
            </a:pPr>
            <a:r>
              <a:t>		doing new things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200"/>
              </a:spcBef>
              <a:tabLst>
                <a:tab pos="292100" algn="l"/>
              </a:tabLst>
              <a:defRPr sz="2000">
                <a:solidFill>
                  <a:srgbClr val="0E58C4"/>
                </a:solidFill>
              </a:defRPr>
            </a:pPr>
            <a:r>
              <a:t>    	distraction from grief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200"/>
              </a:spcBef>
              <a:tabLst>
                <a:tab pos="292100" algn="l"/>
              </a:tabLst>
              <a:defRPr sz="2000">
                <a:solidFill>
                  <a:srgbClr val="0E58C4"/>
                </a:solidFill>
              </a:defRPr>
            </a:pPr>
            <a:r>
              <a:t>denial/avoidance of grief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200"/>
              </a:spcBef>
              <a:tabLst>
                <a:tab pos="292100" algn="l"/>
              </a:tabLst>
              <a:defRPr sz="2000">
                <a:solidFill>
                  <a:srgbClr val="0E58C4"/>
                </a:solidFill>
              </a:defRPr>
            </a:pPr>
            <a:r>
              <a:t>	   new roles/identity/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200"/>
              </a:spcBef>
              <a:tabLst>
                <a:tab pos="292100" algn="l"/>
              </a:tabLst>
              <a:defRPr sz="2000">
                <a:solidFill>
                  <a:srgbClr val="0E58C4"/>
                </a:solidFill>
              </a:defRPr>
            </a:pPr>
            <a:r>
              <a:t>		relationships	</a:t>
            </a:r>
          </a:p>
        </p:txBody>
      </p:sp>
      <p:sp>
        <p:nvSpPr>
          <p:cNvPr id="274" name="Line 13"/>
          <p:cNvSpPr/>
          <p:nvPr/>
        </p:nvSpPr>
        <p:spPr>
          <a:xfrm flipH="1">
            <a:off x="3200399" y="2057400"/>
            <a:ext cx="2514602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5" name="Line 14"/>
          <p:cNvSpPr/>
          <p:nvPr/>
        </p:nvSpPr>
        <p:spPr>
          <a:xfrm>
            <a:off x="3200399" y="2362199"/>
            <a:ext cx="2286002" cy="228602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6" name="Line 15"/>
          <p:cNvSpPr/>
          <p:nvPr/>
        </p:nvSpPr>
        <p:spPr>
          <a:xfrm flipH="1">
            <a:off x="4495799" y="2590800"/>
            <a:ext cx="990602" cy="2286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7" name="Line 18"/>
          <p:cNvSpPr/>
          <p:nvPr/>
        </p:nvSpPr>
        <p:spPr>
          <a:xfrm>
            <a:off x="3276599" y="3200400"/>
            <a:ext cx="2057401" cy="2286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8" name="Line 19"/>
          <p:cNvSpPr/>
          <p:nvPr/>
        </p:nvSpPr>
        <p:spPr>
          <a:xfrm flipH="1">
            <a:off x="4114800" y="3429000"/>
            <a:ext cx="1219201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9" name="Line 20"/>
          <p:cNvSpPr/>
          <p:nvPr/>
        </p:nvSpPr>
        <p:spPr>
          <a:xfrm>
            <a:off x="4114800" y="3733799"/>
            <a:ext cx="1143001" cy="76202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0" name="Line 21"/>
          <p:cNvSpPr/>
          <p:nvPr/>
        </p:nvSpPr>
        <p:spPr>
          <a:xfrm flipH="1">
            <a:off x="3505200" y="3809999"/>
            <a:ext cx="1752600" cy="304802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1" name="Line 22"/>
          <p:cNvSpPr/>
          <p:nvPr/>
        </p:nvSpPr>
        <p:spPr>
          <a:xfrm>
            <a:off x="3505200" y="4114800"/>
            <a:ext cx="1905001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2" name="Line 23"/>
          <p:cNvSpPr/>
          <p:nvPr/>
        </p:nvSpPr>
        <p:spPr>
          <a:xfrm flipH="1">
            <a:off x="4419600" y="4419600"/>
            <a:ext cx="990601" cy="1524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3" name="Line 24"/>
          <p:cNvSpPr/>
          <p:nvPr/>
        </p:nvSpPr>
        <p:spPr>
          <a:xfrm>
            <a:off x="4419600" y="4571999"/>
            <a:ext cx="1295401" cy="152402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4" name="Line 25"/>
          <p:cNvSpPr/>
          <p:nvPr/>
        </p:nvSpPr>
        <p:spPr>
          <a:xfrm flipH="1">
            <a:off x="2971799" y="4724399"/>
            <a:ext cx="2819401" cy="228602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5" name="Line 26"/>
          <p:cNvSpPr/>
          <p:nvPr/>
        </p:nvSpPr>
        <p:spPr>
          <a:xfrm>
            <a:off x="2895600" y="4953000"/>
            <a:ext cx="2819401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6" name="Line 27"/>
          <p:cNvSpPr/>
          <p:nvPr/>
        </p:nvSpPr>
        <p:spPr>
          <a:xfrm flipH="1">
            <a:off x="3505200" y="5257800"/>
            <a:ext cx="2209800" cy="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7" name="Line 28"/>
          <p:cNvSpPr/>
          <p:nvPr/>
        </p:nvSpPr>
        <p:spPr>
          <a:xfrm>
            <a:off x="3505199" y="5257800"/>
            <a:ext cx="2133602" cy="304800"/>
          </a:xfrm>
          <a:prstGeom prst="line">
            <a:avLst/>
          </a:prstGeom>
          <a:ln w="12700"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8" name="Line 29"/>
          <p:cNvSpPr/>
          <p:nvPr/>
        </p:nvSpPr>
        <p:spPr>
          <a:xfrm flipH="1">
            <a:off x="3200400" y="5562599"/>
            <a:ext cx="2438401" cy="76202"/>
          </a:xfrm>
          <a:prstGeom prst="line">
            <a:avLst/>
          </a:prstGeom>
          <a:ln w="12700">
            <a:solidFill>
              <a:srgbClr val="00FF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9" name="Text Box 30"/>
          <p:cNvSpPr txBox="1"/>
          <p:nvPr/>
        </p:nvSpPr>
        <p:spPr>
          <a:xfrm>
            <a:off x="5532120" y="2133600"/>
            <a:ext cx="2346961" cy="370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b="1" i="1" u="sng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Restoration-oriented</a:t>
            </a:r>
          </a:p>
        </p:txBody>
      </p:sp>
      <p:sp>
        <p:nvSpPr>
          <p:cNvPr id="290" name="Line 31"/>
          <p:cNvSpPr/>
          <p:nvPr/>
        </p:nvSpPr>
        <p:spPr>
          <a:xfrm>
            <a:off x="4495799" y="2819399"/>
            <a:ext cx="762002" cy="76202"/>
          </a:xfrm>
          <a:prstGeom prst="line">
            <a:avLst/>
          </a:prstGeom>
          <a:ln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1" name="Line 32"/>
          <p:cNvSpPr/>
          <p:nvPr/>
        </p:nvSpPr>
        <p:spPr>
          <a:xfrm flipH="1">
            <a:off x="3200400" y="2895599"/>
            <a:ext cx="2057400" cy="304802"/>
          </a:xfrm>
          <a:prstGeom prst="line">
            <a:avLst/>
          </a:prstGeom>
          <a:ln>
            <a:solidFill>
              <a:srgbClr val="00FF0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ntr" presetSubtype="0" fill="hold" grpId="2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animBg="1" advAuto="0"/>
      <p:bldP spid="268" grpId="2" build="p" bldLvl="5" animBg="1" advAuto="0"/>
      <p:bldP spid="269" grpId="3" animBg="1" advAuto="0"/>
      <p:bldP spid="270" grpId="6" animBg="1" advAuto="0"/>
      <p:bldP spid="271" grpId="4" build="p" bldLvl="5" animBg="1" advAuto="0"/>
      <p:bldP spid="272" grpId="5" build="p" bldLvl="5" animBg="1" advAuto="0"/>
      <p:bldP spid="273" grpId="8" build="p" bldLvl="5" animBg="1" advAuto="0"/>
      <p:bldP spid="274" grpId="9" animBg="1" advAuto="0"/>
      <p:bldP spid="275" grpId="10" animBg="1" advAuto="0"/>
      <p:bldP spid="276" grpId="11" animBg="1" advAuto="0"/>
      <p:bldP spid="277" grpId="12" animBg="1" advAuto="0"/>
      <p:bldP spid="278" grpId="13" animBg="1" advAuto="0"/>
      <p:bldP spid="279" grpId="14" animBg="1" advAuto="0"/>
      <p:bldP spid="280" grpId="15" animBg="1" advAuto="0"/>
      <p:bldP spid="281" grpId="16" animBg="1" advAuto="0"/>
      <p:bldP spid="282" grpId="17" animBg="1" advAuto="0"/>
      <p:bldP spid="283" grpId="18" animBg="1" advAuto="0"/>
      <p:bldP spid="284" grpId="19" animBg="1" advAuto="0"/>
      <p:bldP spid="285" grpId="20" animBg="1" advAuto="0"/>
      <p:bldP spid="286" grpId="21" animBg="1" advAuto="0"/>
      <p:bldP spid="287" grpId="22" animBg="1" advAuto="0"/>
      <p:bldP spid="288" grpId="23" animBg="1" advAuto="0"/>
      <p:bldP spid="289" grpId="7" build="p" bldLvl="5" animBg="1" advAuto="0"/>
      <p:bldP spid="290" grpId="24" animBg="1" advAuto="0"/>
      <p:bldP spid="291" grpId="2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STUDY PARTICIPANTS</a:t>
            </a:r>
          </a:p>
        </p:txBody>
      </p:sp>
      <p:sp>
        <p:nvSpPr>
          <p:cNvPr id="294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5114041" cy="4525963"/>
          </a:xfrm>
          <a:prstGeom prst="rect">
            <a:avLst/>
          </a:prstGeom>
        </p:spPr>
        <p:txBody>
          <a:bodyPr/>
          <a:lstStyle/>
          <a:p>
            <a:pPr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+mn-ea"/>
              </a:rPr>
              <a:t>56 bereaved people with learning disabilities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+mn-ea"/>
              </a:rPr>
              <a:t>33 allocated to counselling intervention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  <a:latin typeface="+mn-ea"/>
              </a:rPr>
              <a:t>23 allocated to integrated intervention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by usual learning disability staff</a:t>
            </a:r>
            <a:endParaRPr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789612-5779-4BF9-BF8E-1E4EAD38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37" y="1696825"/>
            <a:ext cx="2894463" cy="41336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RESULTS FROM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</a:rPr>
              <a:t>THE TWO DIFFERENT INTERVENTIONS</a:t>
            </a:r>
            <a:endParaRPr dirty="0">
              <a:solidFill>
                <a:schemeClr val="bg1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00" name="Rectangle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sz="5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After the intervention by </a:t>
            </a:r>
            <a:r>
              <a:rPr lang="en-GB" sz="51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bereavement counsellors </a:t>
            </a:r>
            <a:r>
              <a:rPr lang="en-GB" sz="5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the high pre-intervention scores for mental health and behaviour had </a:t>
            </a:r>
            <a:r>
              <a:rPr lang="en-GB" sz="51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returned to normal</a:t>
            </a:r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GB" sz="51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GB" sz="51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sz="5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But after the intervention offered by a person’s </a:t>
            </a:r>
            <a:r>
              <a:rPr lang="en-GB" sz="51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usual learning disability support staff</a:t>
            </a:r>
            <a:r>
              <a:rPr lang="en-GB" sz="5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, there was </a:t>
            </a:r>
            <a:r>
              <a:rPr lang="en-GB" sz="5100" b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no change </a:t>
            </a:r>
            <a:r>
              <a:rPr lang="en-GB" sz="51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in the pre-intervention scores</a:t>
            </a:r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GB" dirty="0"/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GB" dirty="0"/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GB" sz="33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sz="3300" i="1" dirty="0">
                <a:solidFill>
                  <a:schemeClr val="bg1">
                    <a:lumMod val="50000"/>
                  </a:schemeClr>
                </a:solidFill>
              </a:rPr>
              <a:t>NB. The standardised questionnaires used  were the </a:t>
            </a:r>
            <a:r>
              <a:rPr sz="3300" i="1" dirty="0">
                <a:solidFill>
                  <a:schemeClr val="bg1">
                    <a:lumMod val="50000"/>
                  </a:schemeClr>
                </a:solidFill>
              </a:rPr>
              <a:t>ABC </a:t>
            </a:r>
            <a:r>
              <a:rPr lang="en-GB" sz="3300" i="1" dirty="0">
                <a:solidFill>
                  <a:schemeClr val="bg1">
                    <a:lumMod val="50000"/>
                  </a:schemeClr>
                </a:solidFill>
              </a:rPr>
              <a:t>and PIMRA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sz="3300" i="1" dirty="0">
                <a:solidFill>
                  <a:schemeClr val="bg1">
                    <a:lumMod val="50000"/>
                  </a:schemeClr>
                </a:solidFill>
              </a:rPr>
              <a:t>All results were significant at 5% level</a:t>
            </a:r>
          </a:p>
          <a:p>
            <a:pPr>
              <a:buFontTx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  <a:p>
            <a:pPr>
              <a:buFontTx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itle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/>
          <a:lstStyle/>
          <a:p>
            <a:r>
              <a:t>INTERVAL – Grassroots video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 Box 4"/>
          <p:cNvSpPr txBox="1"/>
          <p:nvPr/>
        </p:nvSpPr>
        <p:spPr>
          <a:xfrm>
            <a:off x="457200" y="1676400"/>
            <a:ext cx="8153400" cy="4119702"/>
          </a:xfrm>
          <a:prstGeom prst="rect">
            <a:avLst/>
          </a:prstGeom>
          <a:ln>
            <a:solidFill>
              <a:srgbClr val="FF00FF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514350">
              <a:lnSpc>
                <a:spcPct val="40000"/>
              </a:lnSpc>
              <a:spcBef>
                <a:spcPts val="1400"/>
              </a:spcBef>
              <a:defRPr sz="2800">
                <a:solidFill>
                  <a:srgbClr val="0E58C4"/>
                </a:solidFill>
              </a:defRPr>
            </a:pP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defTabSz="514350">
              <a:lnSpc>
                <a:spcPct val="40000"/>
              </a:lnSpc>
              <a:spcBef>
                <a:spcPts val="1600"/>
              </a:spcBef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1.	Listen, be there with the grieving person.</a:t>
            </a:r>
            <a:endParaRPr sz="2400" dirty="0">
              <a:solidFill>
                <a:schemeClr val="bg1">
                  <a:lumMod val="50000"/>
                </a:schemeClr>
              </a:solidFill>
              <a:ea typeface="Times New Roman"/>
              <a:cs typeface="Times New Roman"/>
              <a:sym typeface="Times New Roman"/>
            </a:endParaRPr>
          </a:p>
          <a:p>
            <a:pPr defTabSz="514350">
              <a:spcBef>
                <a:spcPts val="1600"/>
              </a:spcBef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2.	Be honest, include and involve them, e.g. in 	funeral.</a:t>
            </a:r>
            <a:endParaRPr sz="2400" dirty="0">
              <a:solidFill>
                <a:schemeClr val="bg1">
                  <a:lumMod val="50000"/>
                </a:schemeClr>
              </a:solidFill>
              <a:ea typeface="Times New Roman"/>
              <a:cs typeface="Times New Roman"/>
              <a:sym typeface="Times New Roman"/>
            </a:endParaRPr>
          </a:p>
          <a:p>
            <a:pPr defTabSz="514350">
              <a:spcBef>
                <a:spcPts val="1600"/>
              </a:spcBef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3.	</a:t>
            </a:r>
            <a:r>
              <a:rPr dirty="0" err="1">
                <a:solidFill>
                  <a:schemeClr val="bg1">
                    <a:lumMod val="50000"/>
                  </a:schemeClr>
                </a:solidFill>
              </a:rPr>
              <a:t>Minimise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changes after any loss.</a:t>
            </a:r>
            <a:endParaRPr sz="2400" dirty="0">
              <a:solidFill>
                <a:schemeClr val="bg1">
                  <a:lumMod val="50000"/>
                </a:schemeClr>
              </a:solidFill>
              <a:ea typeface="Times New Roman"/>
              <a:cs typeface="Times New Roman"/>
              <a:sym typeface="Times New Roman"/>
            </a:endParaRPr>
          </a:p>
          <a:p>
            <a:pPr defTabSz="514350">
              <a:spcBef>
                <a:spcPts val="1600"/>
              </a:spcBef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4.	Avoid assessing skills until grief has resolved.</a:t>
            </a:r>
            <a:endParaRPr sz="2400" dirty="0">
              <a:solidFill>
                <a:schemeClr val="bg1">
                  <a:lumMod val="50000"/>
                </a:schemeClr>
              </a:solidFill>
              <a:ea typeface="Times New Roman"/>
              <a:cs typeface="Times New Roman"/>
              <a:sym typeface="Times New Roman"/>
            </a:endParaRPr>
          </a:p>
          <a:p>
            <a:pPr defTabSz="514350">
              <a:spcBef>
                <a:spcPts val="1600"/>
              </a:spcBef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5.	Choose non-verbal rituals, such as music, 	mime or	flowers.</a:t>
            </a:r>
          </a:p>
        </p:txBody>
      </p:sp>
      <p:sp>
        <p:nvSpPr>
          <p:cNvPr id="347" name="Text Box 9"/>
          <p:cNvSpPr txBox="1"/>
          <p:nvPr/>
        </p:nvSpPr>
        <p:spPr>
          <a:xfrm>
            <a:off x="457200" y="228600"/>
            <a:ext cx="8153400" cy="1346522"/>
          </a:xfrm>
          <a:prstGeom prst="rect">
            <a:avLst/>
          </a:prstGeom>
          <a:ln>
            <a:solidFill>
              <a:srgbClr val="FF00FF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2100"/>
              </a:spcBef>
              <a:defRPr sz="36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3600" dirty="0">
                <a:latin typeface="+mn-ea"/>
              </a:rPr>
              <a:t>Managing Grief Better - Prevention</a:t>
            </a:r>
          </a:p>
          <a:p>
            <a:pPr>
              <a:spcBef>
                <a:spcPts val="2100"/>
              </a:spcBef>
              <a:defRPr sz="36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800" dirty="0">
                <a:latin typeface="+mn-ea"/>
              </a:rPr>
              <a:t>Key Points for Caregivers: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Watch and wonder"/>
          <p:cNvSpPr txBox="1">
            <a:spLocks noGrp="1"/>
          </p:cNvSpPr>
          <p:nvPr>
            <p:ph type="title"/>
          </p:nvPr>
        </p:nvSpPr>
        <p:spPr>
          <a:xfrm>
            <a:off x="457200" y="273049"/>
            <a:ext cx="7131027" cy="1535038"/>
          </a:xfrm>
          <a:prstGeom prst="rect">
            <a:avLst/>
          </a:prstGeom>
        </p:spPr>
        <p:txBody>
          <a:bodyPr/>
          <a:lstStyle/>
          <a:p>
            <a:pPr algn="ctr" defTabSz="514350">
              <a:lnSpc>
                <a:spcPct val="40000"/>
              </a:lnSpc>
              <a:spcBef>
                <a:spcPts val="1600"/>
              </a:spcBef>
              <a:defRPr sz="32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Listen, be there with the grieving person</a:t>
            </a:r>
            <a:endParaRPr dirty="0">
              <a:solidFill>
                <a:schemeClr val="bg1">
                  <a:lumMod val="50000"/>
                </a:schemeClr>
              </a:solidFill>
              <a:ea typeface="Times New Roman"/>
              <a:cs typeface="Times New Roman"/>
              <a:sym typeface="Times New Roman"/>
            </a:endParaRPr>
          </a:p>
          <a:p>
            <a:pPr algn="ctr">
              <a:spcBef>
                <a:spcPts val="700"/>
              </a:spcBef>
              <a:defRPr sz="32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Watch and wonder</a:t>
            </a:r>
          </a:p>
        </p:txBody>
      </p:sp>
      <p:sp>
        <p:nvSpPr>
          <p:cNvPr id="350" name="Learn to listen:…"/>
          <p:cNvSpPr txBox="1">
            <a:spLocks noGrp="1"/>
          </p:cNvSpPr>
          <p:nvPr>
            <p:ph type="body" sz="half" idx="1"/>
          </p:nvPr>
        </p:nvSpPr>
        <p:spPr>
          <a:xfrm>
            <a:off x="457200" y="2295069"/>
            <a:ext cx="4223657" cy="3831095"/>
          </a:xfrm>
          <a:prstGeom prst="rect">
            <a:avLst/>
          </a:prstGeom>
        </p:spPr>
        <p:txBody>
          <a:bodyPr/>
          <a:lstStyle/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Learn to listen</a:t>
            </a:r>
            <a:r>
              <a:rPr b="0" dirty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pPr lvl="1" indent="0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to non-verbal communications indicating pain or anxiety</a:t>
            </a:r>
          </a:p>
          <a:p>
            <a:pPr lvl="1" indent="448055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sounds</a:t>
            </a:r>
          </a:p>
          <a:p>
            <a:pPr lvl="1" indent="448055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body positions </a:t>
            </a:r>
          </a:p>
          <a:p>
            <a:pPr lvl="1" indent="448055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facial gestures</a:t>
            </a:r>
          </a:p>
          <a:p>
            <a:pPr lvl="1" indent="448055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other non-verbal signs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09490-9220-40C8-A293-11AE6BD5D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4"/>
          <a:stretch/>
        </p:blipFill>
        <p:spPr>
          <a:xfrm>
            <a:off x="5000844" y="1970022"/>
            <a:ext cx="3597727" cy="44811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Watch and wonder"/>
          <p:cNvSpPr txBox="1">
            <a:spLocks noGrp="1"/>
          </p:cNvSpPr>
          <p:nvPr>
            <p:ph type="title"/>
          </p:nvPr>
        </p:nvSpPr>
        <p:spPr>
          <a:xfrm>
            <a:off x="457200" y="273049"/>
            <a:ext cx="7131027" cy="15350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defTabSz="514350">
              <a:spcBef>
                <a:spcPts val="1600"/>
              </a:spcBef>
              <a:defRPr sz="2800"/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Be honest, include and involve them</a:t>
            </a:r>
            <a:br>
              <a:rPr lang="en-GB" sz="3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e.g. in funeral rituals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Learn to listen:…"/>
          <p:cNvSpPr txBox="1">
            <a:spLocks noGrp="1"/>
          </p:cNvSpPr>
          <p:nvPr>
            <p:ph type="body" sz="half" idx="1"/>
          </p:nvPr>
        </p:nvSpPr>
        <p:spPr>
          <a:xfrm>
            <a:off x="457200" y="2295069"/>
            <a:ext cx="4223657" cy="3831095"/>
          </a:xfrm>
          <a:prstGeom prst="rect">
            <a:avLst/>
          </a:prstGeom>
        </p:spPr>
        <p:txBody>
          <a:bodyPr/>
          <a:lstStyle/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Be honest</a:t>
            </a:r>
            <a:r>
              <a:rPr b="0" dirty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pPr lvl="1" indent="0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Explain</a:t>
            </a:r>
          </a:p>
          <a:p>
            <a:pPr lvl="1" indent="0" defTabSz="448055">
              <a:lnSpc>
                <a:spcPct val="90000"/>
              </a:lnSpc>
              <a:spcBef>
                <a:spcPts val="600"/>
              </a:spcBef>
              <a:defRPr sz="26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Use pictures and stories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CC191E-39FA-D440-8C75-5FBF54E66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647142"/>
            <a:ext cx="2576832" cy="307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B30869-6C94-CE49-AC78-920F7F15C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34" y="3665537"/>
            <a:ext cx="2256741" cy="3192463"/>
          </a:xfrm>
          <a:prstGeom prst="rect">
            <a:avLst/>
          </a:prstGeom>
        </p:spPr>
      </p:pic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BF1B8DF8-A0B1-3548-B81E-0A051C77F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649" y="3665537"/>
            <a:ext cx="2576832" cy="30153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20420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sz="3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Aims</a:t>
            </a:r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of research</a:t>
            </a:r>
            <a:endParaRPr sz="3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4" name="Rectangle 3"/>
          <p:cNvSpPr txBox="1">
            <a:spLocks noGrp="1"/>
          </p:cNvSpPr>
          <p:nvPr>
            <p:ph type="body" idx="1"/>
          </p:nvPr>
        </p:nvSpPr>
        <p:spPr>
          <a:xfrm>
            <a:off x="1077310" y="2057399"/>
            <a:ext cx="5985641" cy="4525963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R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n-ea"/>
              </a:rPr>
              <a:t>aising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awareness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and understanding 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of the needs of bereaved people 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8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Finding an 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effective and </a:t>
            </a:r>
            <a:r>
              <a:rPr sz="2800" dirty="0" err="1">
                <a:solidFill>
                  <a:schemeClr val="bg1">
                    <a:lumMod val="50000"/>
                  </a:schemeClr>
                </a:solidFill>
                <a:latin typeface="+mn-ea"/>
              </a:rPr>
              <a:t>practic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al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therapeutic intervention to improve bereaved people’s health and wellbeing</a:t>
            </a:r>
          </a:p>
          <a:p>
            <a:pPr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GB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 Box 2"/>
          <p:cNvSpPr txBox="1"/>
          <p:nvPr/>
        </p:nvSpPr>
        <p:spPr>
          <a:xfrm>
            <a:off x="641131" y="1100957"/>
            <a:ext cx="8077200" cy="4934684"/>
          </a:xfrm>
          <a:prstGeom prst="rect">
            <a:avLst/>
          </a:prstGeom>
          <a:ln>
            <a:solidFill>
              <a:srgbClr val="FF00FF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400"/>
              </a:spcBef>
              <a:tabLst>
                <a:tab pos="571500" algn="l"/>
              </a:tabLst>
              <a:defRPr sz="2400">
                <a:solidFill>
                  <a:srgbClr val="0E58C4"/>
                </a:solidFill>
              </a:defRPr>
            </a:pP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Bef>
                <a:spcPts val="1600"/>
              </a:spcBef>
              <a:tabLst>
                <a:tab pos="571500" algn="l"/>
              </a:tabLst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6.	Respect photos and mementoes of the 		person’s own choice.</a:t>
            </a:r>
            <a:endParaRPr sz="2400" dirty="0">
              <a:solidFill>
                <a:schemeClr val="bg1">
                  <a:lumMod val="50000"/>
                </a:schemeClr>
              </a:solidFill>
              <a:latin typeface="Times New Roman"/>
              <a:ea typeface="Times New Roman"/>
              <a:sym typeface="Times New Roman"/>
            </a:endParaRPr>
          </a:p>
          <a:p>
            <a:pPr>
              <a:spcBef>
                <a:spcPts val="1600"/>
              </a:spcBef>
              <a:tabLst>
                <a:tab pos="571500" algn="l"/>
              </a:tabLst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7.	Assist visits to familiar places in “search” of the lost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person.</a:t>
            </a:r>
            <a:endParaRPr sz="2400" dirty="0">
              <a:solidFill>
                <a:schemeClr val="bg1">
                  <a:lumMod val="50000"/>
                </a:schemeClr>
              </a:solidFill>
              <a:latin typeface="Times New Roman"/>
              <a:ea typeface="Times New Roman"/>
              <a:sym typeface="Times New Roman"/>
            </a:endParaRPr>
          </a:p>
          <a:p>
            <a:pPr>
              <a:spcBef>
                <a:spcPts val="1600"/>
              </a:spcBef>
              <a:tabLst>
                <a:tab pos="571500" algn="l"/>
              </a:tabLst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8.	Seek specialist consultation if </a:t>
            </a:r>
            <a:r>
              <a:rPr dirty="0" err="1">
                <a:solidFill>
                  <a:schemeClr val="bg1">
                    <a:lumMod val="50000"/>
                  </a:schemeClr>
                </a:solidFill>
              </a:rPr>
              <a:t>behavioural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	changes persist.</a:t>
            </a:r>
            <a:endParaRPr sz="2400" dirty="0">
              <a:solidFill>
                <a:schemeClr val="bg1">
                  <a:lumMod val="50000"/>
                </a:schemeClr>
              </a:solidFill>
              <a:latin typeface="Times New Roman"/>
              <a:ea typeface="Times New Roman"/>
              <a:sym typeface="Times New Roman"/>
            </a:endParaRPr>
          </a:p>
          <a:p>
            <a:pPr>
              <a:spcBef>
                <a:spcPts val="1600"/>
              </a:spcBef>
              <a:tabLst>
                <a:tab pos="571500" algn="l"/>
              </a:tabLst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9.	Help to remember important anniversaries.</a:t>
            </a:r>
            <a:endParaRPr sz="2400" dirty="0">
              <a:solidFill>
                <a:schemeClr val="bg1">
                  <a:lumMod val="50000"/>
                </a:schemeClr>
              </a:solidFill>
              <a:latin typeface="Times New Roman"/>
              <a:ea typeface="Times New Roman"/>
              <a:sym typeface="Times New Roman"/>
            </a:endParaRPr>
          </a:p>
          <a:p>
            <a:pPr>
              <a:spcBef>
                <a:spcPts val="1600"/>
              </a:spcBef>
              <a:tabLst>
                <a:tab pos="571500" algn="l"/>
              </a:tabLst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10.	Adapt these key points for other losses.</a:t>
            </a:r>
            <a:endParaRPr sz="2400" dirty="0">
              <a:solidFill>
                <a:schemeClr val="bg1">
                  <a:lumMod val="50000"/>
                </a:schemeClr>
              </a:solidFill>
              <a:latin typeface="Times New Roman"/>
              <a:ea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3967A-5930-4645-9F22-A4BA804CCE4B}"/>
              </a:ext>
            </a:extLst>
          </p:cNvPr>
          <p:cNvSpPr txBox="1"/>
          <p:nvPr/>
        </p:nvSpPr>
        <p:spPr>
          <a:xfrm>
            <a:off x="851338" y="493986"/>
            <a:ext cx="7399283" cy="584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Managing Grief Better</a:t>
            </a:r>
            <a:endParaRPr kumimoji="0" lang="en-US" sz="3200" b="0" i="0" u="none" strike="noStrike" cap="none" spc="0" normalizeH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Watch and wonder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7955674" cy="1198399"/>
          </a:xfrm>
          <a:prstGeom prst="rect">
            <a:avLst/>
          </a:prstGeom>
        </p:spPr>
        <p:txBody>
          <a:bodyPr/>
          <a:lstStyle/>
          <a:p>
            <a:pPr algn="ctr" defTabSz="514350">
              <a:lnSpc>
                <a:spcPct val="40000"/>
              </a:lnSpc>
              <a:spcBef>
                <a:spcPts val="1600"/>
              </a:spcBef>
              <a:defRPr sz="32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Respect photos and mementoes of the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		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person’s own choice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0" name="Learn to listen:…"/>
          <p:cNvSpPr txBox="1">
            <a:spLocks noGrp="1"/>
          </p:cNvSpPr>
          <p:nvPr>
            <p:ph type="body" sz="half" idx="1"/>
          </p:nvPr>
        </p:nvSpPr>
        <p:spPr>
          <a:xfrm>
            <a:off x="457200" y="2295069"/>
            <a:ext cx="4223657" cy="3831095"/>
          </a:xfrm>
          <a:prstGeom prst="rect">
            <a:avLst/>
          </a:prstGeom>
        </p:spPr>
        <p:txBody>
          <a:bodyPr/>
          <a:lstStyle/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Let them choose what has meaning for them</a:t>
            </a:r>
          </a:p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Take time together to remember the person who died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51B75D-6097-7E43-AECB-3A10BEC50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574" y="1969066"/>
            <a:ext cx="31623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843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Watch and wonder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7955674" cy="1198399"/>
          </a:xfrm>
          <a:prstGeom prst="rect">
            <a:avLst/>
          </a:prstGeom>
        </p:spPr>
        <p:txBody>
          <a:bodyPr/>
          <a:lstStyle/>
          <a:p>
            <a:pPr algn="ctr" defTabSz="514350">
              <a:lnSpc>
                <a:spcPct val="40000"/>
              </a:lnSpc>
              <a:spcBef>
                <a:spcPts val="1600"/>
              </a:spcBef>
              <a:defRPr sz="32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Help to remember important anniversaries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en-GB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Assist visits to familiar places</a:t>
            </a:r>
            <a:br>
              <a:rPr lang="en-GB" dirty="0"/>
            </a:br>
            <a:endParaRPr dirty="0"/>
          </a:p>
        </p:txBody>
      </p:sp>
      <p:sp>
        <p:nvSpPr>
          <p:cNvPr id="350" name="Learn to listen:…"/>
          <p:cNvSpPr txBox="1">
            <a:spLocks noGrp="1"/>
          </p:cNvSpPr>
          <p:nvPr>
            <p:ph type="body" sz="half" idx="1"/>
          </p:nvPr>
        </p:nvSpPr>
        <p:spPr>
          <a:xfrm>
            <a:off x="457200" y="2295069"/>
            <a:ext cx="4223657" cy="3831095"/>
          </a:xfrm>
          <a:prstGeom prst="rect">
            <a:avLst/>
          </a:prstGeom>
        </p:spPr>
        <p:txBody>
          <a:bodyPr/>
          <a:lstStyle/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For example</a:t>
            </a:r>
          </a:p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Go on holiday to a place that you all went together</a:t>
            </a:r>
          </a:p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endParaRPr lang="en-GB" dirty="0"/>
          </a:p>
          <a:p>
            <a:pPr defTabSz="448055">
              <a:lnSpc>
                <a:spcPct val="90000"/>
              </a:lnSpc>
              <a:spcBef>
                <a:spcPts val="600"/>
              </a:spcBef>
              <a:defRPr sz="2600" b="1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B984D-7DC4-FD4F-B832-8FF835F2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74" y="1911916"/>
            <a:ext cx="32258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917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Watch and wonder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spcBef>
                <a:spcPts val="700"/>
              </a:spcBef>
              <a:defRPr sz="3600" b="1"/>
            </a:lvl1pPr>
          </a:lstStyle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Avoid assessing skills or making changes until grief has resolved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6" name="Watch for any changes in behavior?…"/>
          <p:cNvSpPr txBox="1">
            <a:spLocks noGrp="1"/>
          </p:cNvSpPr>
          <p:nvPr>
            <p:ph type="body" idx="1"/>
          </p:nvPr>
        </p:nvSpPr>
        <p:spPr>
          <a:xfrm>
            <a:off x="320565" y="2179580"/>
            <a:ext cx="5134304" cy="3444766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29768">
              <a:lnSpc>
                <a:spcPct val="80000"/>
              </a:lnSpc>
              <a:defRPr sz="2700"/>
            </a:pPr>
            <a:endParaRPr sz="2800" dirty="0">
              <a:solidFill>
                <a:schemeClr val="bg1">
                  <a:lumMod val="50000"/>
                </a:schemeClr>
              </a:solidFill>
            </a:endParaRPr>
          </a:p>
          <a:p>
            <a:pPr defTabSz="429768">
              <a:lnSpc>
                <a:spcPct val="80000"/>
              </a:lnSpc>
              <a:defRPr sz="2700"/>
            </a:pPr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Watch for any changes in behavior</a:t>
            </a:r>
          </a:p>
          <a:p>
            <a:pPr defTabSz="429768">
              <a:lnSpc>
                <a:spcPct val="80000"/>
              </a:lnSpc>
              <a:defRPr sz="2700"/>
            </a:pPr>
            <a:endParaRPr sz="2800" dirty="0">
              <a:solidFill>
                <a:schemeClr val="bg1">
                  <a:lumMod val="50000"/>
                </a:schemeClr>
              </a:solidFill>
            </a:endParaRPr>
          </a:p>
          <a:p>
            <a:pPr defTabSz="429768">
              <a:lnSpc>
                <a:spcPct val="80000"/>
              </a:lnSpc>
              <a:defRPr sz="2700"/>
            </a:pPr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Wonder if any changes indicate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grief that hasn’t been recognised</a:t>
            </a:r>
          </a:p>
          <a:p>
            <a:pPr defTabSz="429768">
              <a:lnSpc>
                <a:spcPct val="80000"/>
              </a:lnSpc>
              <a:defRPr sz="2700"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A11698-B841-1B48-8E50-006D62421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341" y="1417641"/>
            <a:ext cx="3225800" cy="45847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" name="Table"/>
          <p:cNvGraphicFramePr/>
          <p:nvPr>
            <p:extLst>
              <p:ext uri="{D42A27DB-BD31-4B8C-83A1-F6EECF244321}">
                <p14:modId xmlns:p14="http://schemas.microsoft.com/office/powerpoint/2010/main" val="45928642"/>
              </p:ext>
            </p:extLst>
          </p:nvPr>
        </p:nvGraphicFramePr>
        <p:xfrm>
          <a:off x="625177" y="-924388"/>
          <a:ext cx="8436430" cy="216408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436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0002">
                <a:tc>
                  <a:txBody>
                    <a:bodyPr/>
                    <a:lstStyle/>
                    <a:p>
                      <a:pPr algn="l">
                        <a:defRPr sz="2400">
                          <a:sym typeface="Helvetica"/>
                        </a:defRPr>
                      </a:pPr>
                      <a:endParaRPr dirty="0"/>
                    </a:p>
                    <a:p>
                      <a:pPr algn="l">
                        <a:defRPr sz="2400">
                          <a:sym typeface="Helvetica"/>
                        </a:defRPr>
                      </a:pPr>
                      <a:endParaRPr dirty="0"/>
                    </a:p>
                    <a:p>
                      <a:pPr algn="l">
                        <a:defRPr sz="2400">
                          <a:sym typeface="Helvetica"/>
                        </a:defRPr>
                      </a:pPr>
                      <a:endParaRPr baseline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algn="l">
                        <a:defRPr sz="2400" b="1">
                          <a:sym typeface="Helvetica"/>
                        </a:defRPr>
                      </a:pPr>
                      <a:r>
                        <a:rPr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Events</a:t>
                      </a:r>
                      <a:r>
                        <a:rPr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most commonly rated by adults with IDD as having negative impact: </a:t>
                      </a:r>
                      <a:r>
                        <a:rPr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mapped to Books Beyond Words  </a:t>
                      </a:r>
                    </a:p>
                    <a:p>
                      <a:pPr algn="l">
                        <a:defRPr sz="1600">
                          <a:sym typeface="Helvetica"/>
                        </a:defRPr>
                      </a:pPr>
                      <a:r>
                        <a:rPr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(adapted from Hulbert-Williams 2014 - Copyright © Bradley, Hollins, </a:t>
                      </a:r>
                      <a:r>
                        <a:rPr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Korossy</a:t>
                      </a:r>
                      <a:r>
                        <a:rPr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Levitas</a:t>
                      </a:r>
                      <a:r>
                        <a:rPr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2017)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3" name="Table"/>
          <p:cNvGraphicFramePr/>
          <p:nvPr>
            <p:extLst>
              <p:ext uri="{D42A27DB-BD31-4B8C-83A1-F6EECF244321}">
                <p14:modId xmlns:p14="http://schemas.microsoft.com/office/powerpoint/2010/main" val="2721280708"/>
              </p:ext>
            </p:extLst>
          </p:nvPr>
        </p:nvGraphicFramePr>
        <p:xfrm>
          <a:off x="299356" y="1365430"/>
          <a:ext cx="8436430" cy="515361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154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Event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Books Beyond Words title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i="1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rPr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35%   </a:t>
                      </a:r>
                      <a:r>
                        <a:rPr i="0"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Permanent change in staffing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i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A new home in the community, Ann has dementia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24%   Other person moved into or out of house/flat/unit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i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Jenny Speaks Out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22%  Period of cover by non-regular </a:t>
                      </a:r>
                      <a:r>
                        <a:rPr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carer</a:t>
                      </a:r>
                      <a:endParaRPr baseline="0" dirty="0">
                        <a:solidFill>
                          <a:schemeClr val="bg1">
                            <a:lumMod val="50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sym typeface="Helvetica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i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Feeling Cross and Sorting it Out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19%  Serious illness or injury not requiring hospitalisation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Going to the doctor; Going to outpatients; Am I going to die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6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000" b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16%  Separation from friend/family/long-term </a:t>
                      </a:r>
                      <a:r>
                        <a:rPr sz="2000" b="1" baseline="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carer</a:t>
                      </a:r>
                      <a:endParaRPr sz="2000" b="1" baseline="0" dirty="0">
                        <a:solidFill>
                          <a:schemeClr val="bg1">
                            <a:lumMod val="50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sym typeface="Helvetica"/>
                      </a:endParaRP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000" b="1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A new home in the community</a:t>
                      </a:r>
                      <a:endParaRPr lang="en-GB" sz="2000" b="1" i="1" baseline="0" dirty="0">
                        <a:solidFill>
                          <a:schemeClr val="bg1">
                            <a:lumMod val="50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sym typeface="Helvetica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lang="en-GB" sz="2000" b="1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When Dad Died, When Mum Died</a:t>
                      </a:r>
                    </a:p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lang="en-GB" sz="2000" b="1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When Somebody Dies</a:t>
                      </a:r>
                      <a:endParaRPr sz="2000" b="1" i="1" baseline="0" dirty="0">
                        <a:solidFill>
                          <a:schemeClr val="bg1">
                            <a:lumMod val="50000"/>
                          </a:schemeClr>
                        </a:solidFill>
                        <a:uFill>
                          <a:solidFill>
                            <a:srgbClr val="000000"/>
                          </a:solidFill>
                        </a:uFill>
                        <a:sym typeface="Helvetica"/>
                      </a:endParaRP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13%  Moved house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i="1" baseline="0">
                          <a:solidFill>
                            <a:schemeClr val="bg1">
                              <a:lumMod val="50000"/>
                            </a:schemeClr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rPr>
                        <a:t>Peter’s new home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rPr baseline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12%  </a:t>
                      </a:r>
                      <a:r>
                        <a:rPr baseline="0">
                          <a:solidFill>
                            <a:schemeClr val="bg1">
                              <a:lumMod val="50000"/>
                            </a:schemeClr>
                          </a:solidFill>
                          <a:uFillTx/>
                        </a:rPr>
                        <a:t>Change in daily routine </a:t>
                      </a:r>
                    </a:p>
                  </a:txBody>
                  <a:tcPr marL="50800" marR="50800" marT="50800" marB="5080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1">
                          <a:uFill>
                            <a:solidFill>
                              <a:srgbClr val="000000"/>
                            </a:solidFill>
                          </a:uFill>
                          <a:sym typeface="Helvetica"/>
                        </a:defRPr>
                      </a:pPr>
                      <a:r>
                        <a:rPr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b="0" i="1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Tx/>
                        </a:rPr>
                        <a:t>George gets smart</a:t>
                      </a:r>
                      <a:r>
                        <a:rPr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uFillTx/>
                        </a:rPr>
                        <a:t> </a:t>
                      </a:r>
                    </a:p>
                  </a:txBody>
                  <a:tcPr marL="50800" marR="50800" marT="50800" marB="5080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A623AA-BF02-C34A-996C-CB392404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75" y="104157"/>
            <a:ext cx="8082367" cy="980726"/>
          </a:xfrm>
        </p:spPr>
        <p:txBody>
          <a:bodyPr>
            <a:normAutofit/>
          </a:bodyPr>
          <a:lstStyle/>
          <a:p>
            <a:r>
              <a:rPr lang="en-US" sz="3200" dirty="0"/>
              <a:t>Bereavement research at St George’s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A9C6A-80F5-0F48-A836-F725B8FD7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967" y="908358"/>
            <a:ext cx="8570562" cy="5492441"/>
          </a:xfrm>
        </p:spPr>
        <p:txBody>
          <a:bodyPr>
            <a:normAutofit fontScale="4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4500" dirty="0"/>
              <a:t> HOLLINS, S. and ESTERHUYZEN, A. (1997) Bereavement and Grief in adults with learning disabilities. </a:t>
            </a:r>
            <a:r>
              <a:rPr lang="en-GB" sz="4500" i="1" dirty="0"/>
              <a:t>British Journal of Psychiatry </a:t>
            </a:r>
            <a:r>
              <a:rPr lang="en-GB" sz="4500" dirty="0"/>
              <a:t>170, 497-501.</a:t>
            </a:r>
          </a:p>
          <a:p>
            <a:r>
              <a:rPr lang="en-GB" sz="4500" dirty="0"/>
              <a:t>BONELL-PASCUAL, E., HULINE-DICKENS, S., HOLLINS, S., ESTERHUYZEN, A., SEDGWICK, P., ABDELNOOR, A. and HUBERT, J. (1999) Bereavement and Grief in Adults with Learning Disabilities: A follow up study. </a:t>
            </a:r>
            <a:r>
              <a:rPr lang="en-GB" sz="4500" i="1" dirty="0"/>
              <a:t>British Journal </a:t>
            </a:r>
            <a:r>
              <a:rPr lang="en-GB" sz="4500" dirty="0"/>
              <a:t>of P</a:t>
            </a:r>
            <a:r>
              <a:rPr lang="en-GB" sz="4500" i="1" dirty="0"/>
              <a:t>sychiatry </a:t>
            </a:r>
            <a:r>
              <a:rPr lang="en-GB" sz="4500" dirty="0"/>
              <a:t>175, 348-350.</a:t>
            </a:r>
          </a:p>
          <a:p>
            <a:r>
              <a:rPr lang="en-GB" sz="4500" dirty="0"/>
              <a:t>HOLLINS, S. (2000) Author’s reply to C.A. Lyons’ response to </a:t>
            </a:r>
            <a:r>
              <a:rPr lang="en-GB" sz="4500" dirty="0" err="1"/>
              <a:t>Bonell</a:t>
            </a:r>
            <a:r>
              <a:rPr lang="en-GB" sz="4500" dirty="0"/>
              <a:t>-Pascual, E., </a:t>
            </a:r>
            <a:r>
              <a:rPr lang="en-GB" sz="4500" dirty="0" err="1"/>
              <a:t>Huline</a:t>
            </a:r>
            <a:r>
              <a:rPr lang="en-GB" sz="4500" dirty="0"/>
              <a:t>-Dickens, S., Hollins, S., </a:t>
            </a:r>
            <a:r>
              <a:rPr lang="en-GB" sz="4500" i="1" dirty="0"/>
              <a:t>et al</a:t>
            </a:r>
            <a:r>
              <a:rPr lang="en-GB" sz="4500" dirty="0"/>
              <a:t> (1999) Bereavement and grief in adults with learning disabilities. A follow-up study. </a:t>
            </a:r>
            <a:r>
              <a:rPr lang="en-GB" sz="4500" dirty="0" err="1"/>
              <a:t>BJPsych</a:t>
            </a:r>
            <a:r>
              <a:rPr lang="en-GB" sz="4500" dirty="0"/>
              <a:t> 175, 348-350. </a:t>
            </a:r>
            <a:r>
              <a:rPr lang="en-GB" sz="4500" i="1" dirty="0"/>
              <a:t>British Journal of Psychiatry</a:t>
            </a:r>
            <a:r>
              <a:rPr lang="en-GB" sz="4500" dirty="0"/>
              <a:t> 176, 297-298</a:t>
            </a:r>
          </a:p>
          <a:p>
            <a:r>
              <a:rPr lang="en-GB" sz="4500" dirty="0"/>
              <a:t>DOWLING, D., HUBERT, J. AND HOLLINS, S. (2003) Bereavement interventions for people with learning disabilities: 'My mother's name was Marjorie'. </a:t>
            </a:r>
            <a:r>
              <a:rPr lang="en-GB" sz="4500" i="1" dirty="0"/>
              <a:t>Bereavement Care</a:t>
            </a:r>
            <a:r>
              <a:rPr lang="en-GB" sz="4500" dirty="0"/>
              <a:t> 22, 19-21.</a:t>
            </a:r>
          </a:p>
          <a:p>
            <a:r>
              <a:rPr lang="en-GB" sz="4500" dirty="0"/>
              <a:t>DOWLING, S. and HOLLINS, S.  (2003)  Coping with bereavement: the dynamics of intervention. In: Davidson, P. W., </a:t>
            </a:r>
            <a:r>
              <a:rPr lang="en-GB" sz="4500" dirty="0" err="1"/>
              <a:t>Prasher</a:t>
            </a:r>
            <a:r>
              <a:rPr lang="en-GB" sz="4500" dirty="0"/>
              <a:t> V. P. and Janicki, M. P. (eds), </a:t>
            </a:r>
            <a:r>
              <a:rPr lang="en-GB" sz="4500" i="1" dirty="0"/>
              <a:t>Mental Health Intellectual Disabilities and the Ageing Process. </a:t>
            </a:r>
            <a:r>
              <a:rPr lang="en-GB" sz="4500" dirty="0"/>
              <a:t> London:  Blackwell.</a:t>
            </a:r>
          </a:p>
          <a:p>
            <a:pPr lvl="0"/>
            <a:r>
              <a:rPr lang="en-GB" sz="4500" dirty="0"/>
              <a:t>DODD, P., DOWLING, S. and HOLLINS, S.</a:t>
            </a:r>
            <a:r>
              <a:rPr lang="en-GB" sz="4500" b="1" dirty="0"/>
              <a:t> </a:t>
            </a:r>
            <a:r>
              <a:rPr lang="en-GB" sz="4500" dirty="0"/>
              <a:t>(2005) A Review of the Emotional, Psychiatric and Behavioural Responses to Bereavement in People with Intellectual Disabilities. </a:t>
            </a:r>
            <a:r>
              <a:rPr lang="en-GB" sz="4500" i="1" dirty="0"/>
              <a:t>Journal of Intellectual Disability Research</a:t>
            </a:r>
            <a:r>
              <a:rPr lang="en-GB" sz="4500" dirty="0"/>
              <a:t> 49 (7), 537-543.</a:t>
            </a:r>
          </a:p>
          <a:p>
            <a:pPr lvl="0"/>
            <a:r>
              <a:rPr lang="en-GB" sz="4500" dirty="0"/>
              <a:t>DOWLING, S., HUBERT, J., WHITE, S. and HOLLINS, S.</a:t>
            </a:r>
            <a:r>
              <a:rPr lang="en-GB" sz="4500" b="1" dirty="0"/>
              <a:t> </a:t>
            </a:r>
            <a:r>
              <a:rPr lang="en-GB" sz="4500" dirty="0"/>
              <a:t>(2005)  Bereaved adults with intellectual disabilities: a combined randomized controlled trial and qualitative study of two community-based interventions </a:t>
            </a:r>
            <a:r>
              <a:rPr lang="en-GB" sz="4500" i="1" dirty="0"/>
              <a:t>Journal of Intellectual Disability Research</a:t>
            </a:r>
            <a:r>
              <a:rPr lang="en-GB" sz="4500" dirty="0"/>
              <a:t> Available online </a:t>
            </a:r>
            <a:r>
              <a:rPr lang="en-GB" sz="4500" u="sng" dirty="0">
                <a:hlinkClick r:id="rId2"/>
              </a:rPr>
              <a:t>https://onlinelibrary.wiley.com/doi/pdf/10.1111/j.1365-2788.2005.00759.x</a:t>
            </a:r>
            <a:endParaRPr lang="en-GB" sz="4500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16185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How would you introduce Books Beyond Words or the Beyond Words approach?"/>
          <p:cNvSpPr txBox="1">
            <a:spLocks noGrp="1"/>
          </p:cNvSpPr>
          <p:nvPr>
            <p:ph type="title"/>
          </p:nvPr>
        </p:nvSpPr>
        <p:spPr>
          <a:xfrm>
            <a:off x="225973" y="295658"/>
            <a:ext cx="8807668" cy="1527646"/>
          </a:xfrm>
          <a:prstGeom prst="rect">
            <a:avLst/>
          </a:prstGeom>
        </p:spPr>
        <p:txBody>
          <a:bodyPr/>
          <a:lstStyle>
            <a:lvl1pPr marL="457200" indent="-457200" algn="l" defTabSz="912812">
              <a:buSzPct val="100000"/>
              <a:buFont typeface="Courier New"/>
              <a:buChar char="o"/>
              <a:defRPr sz="2800"/>
            </a:lvl1pPr>
          </a:lstStyle>
          <a:p>
            <a:pPr marL="0" indent="0" algn="ctr"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Pictures in this presentation are from 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Books Beyond Words</a:t>
            </a:r>
          </a:p>
        </p:txBody>
      </p:sp>
      <p:sp>
        <p:nvSpPr>
          <p:cNvPr id="371" name="An e-learning course…"/>
          <p:cNvSpPr txBox="1">
            <a:spLocks noGrp="1"/>
          </p:cNvSpPr>
          <p:nvPr>
            <p:ph type="body" idx="1"/>
          </p:nvPr>
        </p:nvSpPr>
        <p:spPr>
          <a:xfrm>
            <a:off x="103353" y="1910111"/>
            <a:ext cx="4346027" cy="400584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Get an </a:t>
            </a:r>
            <a:r>
              <a:rPr b="1" dirty="0">
                <a:solidFill>
                  <a:schemeClr val="bg1">
                    <a:lumMod val="50000"/>
                  </a:schemeClr>
                </a:solidFill>
              </a:rPr>
              <a:t>App </a:t>
            </a:r>
            <a:r>
              <a:rPr b="1" dirty="0" err="1">
                <a:solidFill>
                  <a:schemeClr val="bg1">
                    <a:lumMod val="50000"/>
                  </a:schemeClr>
                </a:solidFill>
              </a:rPr>
              <a:t>licence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An e-learning course, Webinars, Mentoring 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Read 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Books Beyond Words online (ZOOM) or in a public library, school or College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Set up health and wellness or death café style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4" name="image49.jpeg" descr="image49.jpeg">
            <a:extLst>
              <a:ext uri="{FF2B5EF4-FFF2-40B4-BE49-F238E27FC236}">
                <a16:creationId xmlns:a16="http://schemas.microsoft.com/office/drawing/2014/main" id="{A56D36E6-A22A-EB4A-B2FD-E07F73263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621" y="2244516"/>
            <a:ext cx="4449379" cy="3337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62188-F096-2145-916C-E867280E2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80" y="284162"/>
            <a:ext cx="8229600" cy="11430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Some free downloadable resources to get you started!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B91B0-05EF-9042-A63F-88A770A31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980" y="1536700"/>
            <a:ext cx="3657600" cy="53213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62BD9-95E2-7742-8F91-BB14957E7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325A9-B5DC-7F44-9116-02B9F08ED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80" y="1600200"/>
            <a:ext cx="3695700" cy="5270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www.booksbeyondwords.co.uk"/>
          <p:cNvSpPr txBox="1"/>
          <p:nvPr/>
        </p:nvSpPr>
        <p:spPr>
          <a:xfrm>
            <a:off x="3589287" y="6202338"/>
            <a:ext cx="486655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600">
                <a:solidFill>
                  <a:srgbClr val="FFFFFF"/>
                </a:solidFill>
                <a:latin typeface="Glober SemiBold Free"/>
                <a:ea typeface="Glober SemiBold Free"/>
                <a:cs typeface="Glober SemiBold Free"/>
                <a:sym typeface="Glober SemiBold Free"/>
              </a:defRPr>
            </a:lvl1pPr>
          </a:lstStyle>
          <a:p>
            <a:r>
              <a:rPr sz="2400" dirty="0" err="1"/>
              <a:t>www.booksbeyondwords.co.uk</a:t>
            </a:r>
            <a:endParaRPr sz="2400" dirty="0"/>
          </a:p>
        </p:txBody>
      </p:sp>
      <p:pic>
        <p:nvPicPr>
          <p:cNvPr id="374" name="image64.jpeg" descr="image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2" y="653362"/>
            <a:ext cx="9031878" cy="54304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BD159-50B0-2A4C-8D15-49A59A56F329}"/>
              </a:ext>
            </a:extLst>
          </p:cNvPr>
          <p:cNvSpPr txBox="1"/>
          <p:nvPr/>
        </p:nvSpPr>
        <p:spPr>
          <a:xfrm>
            <a:off x="409575" y="6186949"/>
            <a:ext cx="317971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For books</a:t>
            </a:r>
            <a:r>
              <a:rPr lang="en-US" sz="2800" dirty="0"/>
              <a:t> and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videos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djustment disorder…"/>
          <p:cNvSpPr txBox="1">
            <a:spLocks noGrp="1"/>
          </p:cNvSpPr>
          <p:nvPr>
            <p:ph type="body" idx="1"/>
          </p:nvPr>
        </p:nvSpPr>
        <p:spPr>
          <a:xfrm>
            <a:off x="3892692" y="700226"/>
            <a:ext cx="4820153" cy="405045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3900" b="1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Adjustment disorder</a:t>
            </a:r>
          </a:p>
          <a:p>
            <a:pPr marL="360947" indent="-360947" defTabSz="457200">
              <a:spcBef>
                <a:spcPts val="1900"/>
              </a:spcBef>
              <a:buSzPct val="60000"/>
              <a:buFontTx/>
              <a:buBlip>
                <a:blip r:embed="rId2"/>
              </a:buBlip>
              <a:tabLst>
                <a:tab pos="457200" algn="l"/>
              </a:tabLst>
              <a:defRPr sz="3600"/>
            </a:pPr>
            <a:r>
              <a:rPr lang="en-GB" sz="3000" dirty="0">
                <a:solidFill>
                  <a:schemeClr val="bg1">
                    <a:lumMod val="50000"/>
                  </a:schemeClr>
                </a:solidFill>
              </a:rPr>
              <a:t>delayed grief</a:t>
            </a:r>
          </a:p>
          <a:p>
            <a:pPr marL="360947" indent="-360947" defTabSz="457200">
              <a:spcBef>
                <a:spcPts val="1900"/>
              </a:spcBef>
              <a:buSzPct val="60000"/>
              <a:buFontTx/>
              <a:buBlip>
                <a:blip r:embed="rId2"/>
              </a:buBlip>
              <a:tabLst>
                <a:tab pos="457200" algn="l"/>
              </a:tabLst>
              <a:defRPr sz="3600"/>
            </a:pPr>
            <a:r>
              <a:rPr sz="3000" dirty="0">
                <a:solidFill>
                  <a:schemeClr val="bg1">
                    <a:lumMod val="50000"/>
                  </a:schemeClr>
                </a:solidFill>
              </a:rPr>
              <a:t>prolonged depressive reaction</a:t>
            </a:r>
          </a:p>
          <a:p>
            <a:pPr marL="360947" indent="-360947" defTabSz="457200">
              <a:spcBef>
                <a:spcPts val="1900"/>
              </a:spcBef>
              <a:buSzPct val="60000"/>
              <a:buFontTx/>
              <a:buBlip>
                <a:blip r:embed="rId2"/>
              </a:buBlip>
              <a:tabLst>
                <a:tab pos="457200" algn="l"/>
              </a:tabLst>
              <a:defRPr sz="3600"/>
            </a:pPr>
            <a:r>
              <a:rPr sz="3000" dirty="0">
                <a:solidFill>
                  <a:schemeClr val="bg1">
                    <a:lumMod val="50000"/>
                  </a:schemeClr>
                </a:solidFill>
              </a:rPr>
              <a:t>mixed disturbance of emotion and conduct</a:t>
            </a:r>
          </a:p>
        </p:txBody>
      </p:sp>
      <p:sp>
        <p:nvSpPr>
          <p:cNvPr id="242" name="Rectangle"/>
          <p:cNvSpPr>
            <a:spLocks noGrp="1"/>
          </p:cNvSpPr>
          <p:nvPr>
            <p:ph type="body" idx="21"/>
          </p:nvPr>
        </p:nvSpPr>
        <p:spPr>
          <a:xfrm>
            <a:off x="161921" y="1539570"/>
            <a:ext cx="3262185" cy="377885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marL="741947" lvl="1" indent="-360947">
              <a:spcBef>
                <a:spcPts val="2100"/>
              </a:spcBef>
              <a:buSzPct val="60000"/>
              <a:buFontTx/>
              <a:buBlip>
                <a:blip r:embed="rId2"/>
              </a:buBlip>
              <a:defRPr sz="3600" b="1"/>
            </a:pPr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onset of symptoms </a:t>
            </a:r>
            <a:r>
              <a:rPr sz="2800" b="0" dirty="0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sz="2800" b="0" dirty="0">
                <a:solidFill>
                  <a:schemeClr val="bg1">
                    <a:lumMod val="50000"/>
                  </a:schemeClr>
                </a:solidFill>
              </a:rPr>
              <a:t>within the first month 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sz="2800" b="0" dirty="0">
              <a:solidFill>
                <a:schemeClr val="bg1">
                  <a:lumMod val="50000"/>
                </a:schemeClr>
              </a:solidFill>
            </a:endParaRPr>
          </a:p>
          <a:p>
            <a:pPr marL="741947" lvl="1" indent="-360947">
              <a:spcBef>
                <a:spcPts val="2100"/>
              </a:spcBef>
              <a:buSzPct val="60000"/>
              <a:buFontTx/>
              <a:buBlip>
                <a:blip r:embed="rId2"/>
              </a:buBlip>
              <a:defRPr sz="3600" b="1"/>
            </a:pPr>
            <a:r>
              <a:rPr sz="2800" dirty="0">
                <a:solidFill>
                  <a:schemeClr val="bg1">
                    <a:lumMod val="50000"/>
                  </a:schemeClr>
                </a:solidFill>
              </a:rPr>
              <a:t>symptoms last </a:t>
            </a:r>
            <a:r>
              <a:rPr sz="2800" b="0" dirty="0">
                <a:solidFill>
                  <a:schemeClr val="bg1">
                    <a:lumMod val="50000"/>
                  </a:schemeClr>
                </a:solidFill>
              </a:rPr>
              <a:t>for about 6 months</a:t>
            </a:r>
          </a:p>
        </p:txBody>
      </p:sp>
      <p:sp>
        <p:nvSpPr>
          <p:cNvPr id="243" name="Normal grief"/>
          <p:cNvSpPr txBox="1"/>
          <p:nvPr/>
        </p:nvSpPr>
        <p:spPr>
          <a:xfrm>
            <a:off x="431154" y="700226"/>
            <a:ext cx="4176477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spcBef>
                <a:spcPts val="2600"/>
              </a:spcBef>
              <a:defRPr sz="4000" b="1"/>
            </a:lvl1pPr>
          </a:lstStyle>
          <a:p>
            <a:r>
              <a:rPr sz="3900" dirty="0">
                <a:solidFill>
                  <a:schemeClr val="bg1">
                    <a:lumMod val="50000"/>
                  </a:schemeClr>
                </a:solidFill>
              </a:rPr>
              <a:t>Normal grief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A6E44-01BB-844A-84E8-AAC4C7BA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867" y="4372303"/>
            <a:ext cx="2125700" cy="248569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838497" cy="1143002"/>
          </a:xfrm>
          <a:prstGeom prst="rect">
            <a:avLst/>
          </a:prstGeom>
        </p:spPr>
        <p:txBody>
          <a:bodyPr/>
          <a:lstStyle/>
          <a:p>
            <a:pPr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Complicated Grief:</a:t>
            </a:r>
            <a:br>
              <a:rPr dirty="0">
                <a:solidFill>
                  <a:schemeClr val="bg1">
                    <a:lumMod val="50000"/>
                  </a:schemeClr>
                </a:solidFill>
              </a:rPr>
            </a:br>
            <a:r>
              <a:rPr sz="2000" dirty="0">
                <a:solidFill>
                  <a:schemeClr val="bg1">
                    <a:lumMod val="50000"/>
                  </a:schemeClr>
                </a:solidFill>
              </a:rPr>
              <a:t>Diagnostic Criteria (</a:t>
            </a:r>
            <a:r>
              <a:rPr sz="2000" dirty="0" err="1">
                <a:solidFill>
                  <a:schemeClr val="bg1">
                    <a:lumMod val="50000"/>
                  </a:schemeClr>
                </a:solidFill>
              </a:rPr>
              <a:t>Prigerson</a:t>
            </a:r>
            <a:r>
              <a:rPr sz="2000" dirty="0">
                <a:solidFill>
                  <a:schemeClr val="bg1">
                    <a:lumMod val="50000"/>
                  </a:schemeClr>
                </a:solidFill>
              </a:rPr>
              <a:t>, 1999)</a:t>
            </a:r>
          </a:p>
        </p:txBody>
      </p:sp>
      <p:sp>
        <p:nvSpPr>
          <p:cNvPr id="246" name="Rectangle 3"/>
          <p:cNvSpPr txBox="1">
            <a:spLocks noGrp="1"/>
          </p:cNvSpPr>
          <p:nvPr>
            <p:ph type="body" sz="half" idx="1"/>
          </p:nvPr>
        </p:nvSpPr>
        <p:spPr>
          <a:xfrm>
            <a:off x="580697" y="1392621"/>
            <a:ext cx="3455275" cy="2611820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2800" b="1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Separation Distress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dirty="0">
                <a:solidFill>
                  <a:schemeClr val="bg1">
                    <a:lumMod val="50000"/>
                  </a:schemeClr>
                </a:solidFill>
              </a:rPr>
              <a:t>Intrusive thoughts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dirty="0">
                <a:solidFill>
                  <a:schemeClr val="bg1">
                    <a:lumMod val="50000"/>
                  </a:schemeClr>
                </a:solidFill>
              </a:rPr>
              <a:t>Yearning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dirty="0">
                <a:solidFill>
                  <a:schemeClr val="bg1">
                    <a:lumMod val="50000"/>
                  </a:schemeClr>
                </a:solidFill>
              </a:rPr>
              <a:t>Searching</a:t>
            </a:r>
          </a:p>
          <a:p>
            <a:pPr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2400" dirty="0">
                <a:solidFill>
                  <a:schemeClr val="bg1">
                    <a:lumMod val="50000"/>
                  </a:schemeClr>
                </a:solidFill>
              </a:rPr>
              <a:t>Excessive loneliness</a:t>
            </a:r>
            <a:r>
              <a:rPr sz="2400" dirty="0">
                <a:solidFill>
                  <a:schemeClr val="bg1">
                    <a:lumMod val="50000"/>
                  </a:schemeClr>
                </a:solidFill>
                <a:ea typeface="+mn-ea"/>
                <a:cs typeface="+mn-cs"/>
                <a:sym typeface="Calibri"/>
              </a:rPr>
              <a:t>.</a:t>
            </a:r>
          </a:p>
        </p:txBody>
      </p:sp>
      <p:sp>
        <p:nvSpPr>
          <p:cNvPr id="247" name="Rectangle 4"/>
          <p:cNvSpPr txBox="1"/>
          <p:nvPr/>
        </p:nvSpPr>
        <p:spPr>
          <a:xfrm>
            <a:off x="4572000" y="3429000"/>
            <a:ext cx="4038600" cy="3210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 fontScale="92500" lnSpcReduction="10000"/>
          </a:bodyPr>
          <a:lstStyle/>
          <a:p>
            <a:pPr marL="342900" indent="-342900">
              <a:lnSpc>
                <a:spcPct val="81000"/>
              </a:lnSpc>
              <a:spcBef>
                <a:spcPts val="700"/>
              </a:spcBef>
              <a:defRPr sz="2800" b="1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Traumatic Distress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Purposelessness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Sense of numbness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Disbelief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Emptiness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Shattered world view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Irritability, bitterness, anger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Avoidance</a:t>
            </a:r>
            <a:endParaRPr sz="3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81000"/>
              </a:lnSpc>
              <a:spcBef>
                <a:spcPts val="700"/>
              </a:spcBef>
              <a:buSzPct val="100000"/>
              <a:buFont typeface="Arial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Stunned, shock.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1392F0-DFD7-5043-A78C-5A3B6E24D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697" y="3717219"/>
            <a:ext cx="2149244" cy="3039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E5074-7064-8B43-8FC2-E4ED82DB00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09"/>
          <a:stretch/>
        </p:blipFill>
        <p:spPr>
          <a:xfrm>
            <a:off x="5878031" y="274638"/>
            <a:ext cx="2663709" cy="29021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1989: ‘When Mum Died’ and ‘When Dad Died’ publish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1989: ‘When Mum Died’ and ‘When Dad Died’ published</a:t>
            </a:r>
          </a:p>
        </p:txBody>
      </p:sp>
      <p:sp>
        <p:nvSpPr>
          <p:cNvPr id="257" name="No books available for adults who find pictures easier than words…"/>
          <p:cNvSpPr txBox="1">
            <a:spLocks noGrp="1"/>
          </p:cNvSpPr>
          <p:nvPr>
            <p:ph type="body" sz="half" idx="1"/>
          </p:nvPr>
        </p:nvSpPr>
        <p:spPr>
          <a:xfrm>
            <a:off x="685799" y="2247032"/>
            <a:ext cx="4386731" cy="449508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No books available for adults who find pictures easier than words to explain death and dying</a:t>
            </a:r>
          </a:p>
          <a:p>
            <a:pPr>
              <a:lnSpc>
                <a:spcPct val="90000"/>
              </a:lnSpc>
              <a:defRPr sz="2800"/>
            </a:pPr>
            <a:endParaRPr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defRPr sz="2800"/>
            </a:pPr>
            <a:r>
              <a:rPr dirty="0">
                <a:solidFill>
                  <a:schemeClr val="bg1">
                    <a:lumMod val="50000"/>
                  </a:schemeClr>
                </a:solidFill>
              </a:rPr>
              <a:t>No resources available that </a:t>
            </a:r>
            <a:r>
              <a:rPr dirty="0" err="1">
                <a:solidFill>
                  <a:schemeClr val="bg1">
                    <a:lumMod val="50000"/>
                  </a:schemeClr>
                </a:solidFill>
              </a:rPr>
              <a:t>recognised</a:t>
            </a:r>
            <a:r>
              <a:rPr dirty="0">
                <a:solidFill>
                  <a:schemeClr val="bg1">
                    <a:lumMod val="50000"/>
                  </a:schemeClr>
                </a:solidFill>
              </a:rPr>
              <a:t> an inner emotional world</a:t>
            </a:r>
          </a:p>
        </p:txBody>
      </p:sp>
      <p:pic>
        <p:nvPicPr>
          <p:cNvPr id="258" name="when dad di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598" y="1962813"/>
            <a:ext cx="3111242" cy="441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 Box 2"/>
          <p:cNvSpPr txBox="1"/>
          <p:nvPr/>
        </p:nvSpPr>
        <p:spPr>
          <a:xfrm>
            <a:off x="426719" y="2285835"/>
            <a:ext cx="5826936" cy="403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600"/>
              </a:spcBef>
              <a:tabLst>
                <a:tab pos="457200" algn="l"/>
              </a:tabLst>
              <a:defRPr sz="2800" b="1">
                <a:solidFill>
                  <a:srgbClr val="0E58C4"/>
                </a:solidFill>
              </a:defRPr>
            </a:pPr>
            <a:r>
              <a:rPr sz="2400" dirty="0"/>
              <a:t>1.	</a:t>
            </a:r>
            <a:r>
              <a:rPr lang="en-GB" sz="2400" dirty="0"/>
              <a:t>Comparing </a:t>
            </a:r>
            <a:r>
              <a:rPr sz="2400" dirty="0" err="1"/>
              <a:t>behaviour</a:t>
            </a:r>
            <a:r>
              <a:rPr sz="2400" dirty="0"/>
              <a:t>, mental health, life events</a:t>
            </a:r>
            <a:endParaRPr sz="2400" dirty="0"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600"/>
              </a:spcBef>
              <a:tabLst>
                <a:tab pos="457200" algn="l"/>
              </a:tabLst>
              <a:defRPr sz="2800" b="1">
                <a:solidFill>
                  <a:srgbClr val="0E58C4"/>
                </a:solidFill>
              </a:defRPr>
            </a:pPr>
            <a:r>
              <a:rPr sz="2400" dirty="0"/>
              <a:t>2.	A description of their bereavement experiences</a:t>
            </a:r>
            <a:endParaRPr sz="2400" dirty="0">
              <a:ea typeface="Times New Roman"/>
              <a:cs typeface="Times New Roman"/>
              <a:sym typeface="Times New Roman"/>
            </a:endParaRPr>
          </a:p>
          <a:p>
            <a:pPr marL="514350" indent="-514350">
              <a:spcBef>
                <a:spcPts val="1600"/>
              </a:spcBef>
              <a:buSzPct val="100000"/>
              <a:buAutoNum type="arabicPeriod" startAt="3"/>
              <a:tabLst>
                <a:tab pos="457200" algn="l"/>
              </a:tabLst>
              <a:defRPr sz="2800" b="1">
                <a:solidFill>
                  <a:srgbClr val="0E58C4"/>
                </a:solidFill>
              </a:defRPr>
            </a:pPr>
            <a:r>
              <a:rPr sz="2400" dirty="0"/>
              <a:t>A comparison of </a:t>
            </a:r>
            <a:r>
              <a:rPr sz="2400" dirty="0" err="1"/>
              <a:t>behaviour</a:t>
            </a:r>
            <a:r>
              <a:rPr sz="2400" dirty="0"/>
              <a:t> and mental health</a:t>
            </a:r>
            <a:r>
              <a:rPr lang="en-GB" sz="2400" dirty="0"/>
              <a:t> of those who had been bereaved at 2 points</a:t>
            </a:r>
            <a:r>
              <a:rPr sz="2400" dirty="0"/>
              <a:t>:</a:t>
            </a:r>
            <a:endParaRPr sz="2400" dirty="0"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1600"/>
              </a:spcBef>
              <a:tabLst>
                <a:tab pos="457200" algn="l"/>
              </a:tabLst>
              <a:defRPr sz="2800">
                <a:solidFill>
                  <a:srgbClr val="0E58C4"/>
                </a:solidFill>
              </a:defRPr>
            </a:pPr>
            <a:r>
              <a:rPr sz="2400" dirty="0"/>
              <a:t>	- </a:t>
            </a:r>
            <a:r>
              <a:rPr lang="en-GB" sz="2400" dirty="0"/>
              <a:t>initially </a:t>
            </a:r>
            <a:r>
              <a:rPr lang="en-GB" sz="1600" i="1" dirty="0"/>
              <a:t>(Hollins &amp; </a:t>
            </a:r>
            <a:r>
              <a:rPr lang="en-GB" sz="1600" i="1" dirty="0" err="1"/>
              <a:t>Esterhuyen</a:t>
            </a:r>
            <a:r>
              <a:rPr lang="en-GB" sz="1600" i="1" dirty="0"/>
              <a:t> 1997)</a:t>
            </a:r>
            <a:br>
              <a:rPr sz="2400" dirty="0"/>
            </a:br>
            <a:r>
              <a:rPr sz="2400" dirty="0"/>
              <a:t>	- </a:t>
            </a:r>
            <a:r>
              <a:rPr lang="en-GB" sz="2400" dirty="0"/>
              <a:t>and </a:t>
            </a:r>
            <a:r>
              <a:rPr sz="2400" dirty="0"/>
              <a:t>at 5 year follow up</a:t>
            </a:r>
            <a:r>
              <a:rPr lang="en-GB" sz="2400" dirty="0"/>
              <a:t> </a:t>
            </a:r>
            <a:r>
              <a:rPr lang="en-GB" sz="1600" i="1" dirty="0"/>
              <a:t>(</a:t>
            </a:r>
            <a:r>
              <a:rPr lang="en-GB" sz="1600" i="1" dirty="0" err="1"/>
              <a:t>Bonell</a:t>
            </a:r>
            <a:r>
              <a:rPr lang="en-GB" sz="1600" i="1" dirty="0"/>
              <a:t>-Pascual 1999)</a:t>
            </a:r>
            <a:endParaRPr sz="1600" i="1" dirty="0"/>
          </a:p>
        </p:txBody>
      </p:sp>
      <p:sp>
        <p:nvSpPr>
          <p:cNvPr id="331" name="Text Box 3"/>
          <p:cNvSpPr txBox="1"/>
          <p:nvPr/>
        </p:nvSpPr>
        <p:spPr>
          <a:xfrm>
            <a:off x="426719" y="304800"/>
            <a:ext cx="8433502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spcBef>
                <a:spcPts val="2600"/>
              </a:spcBef>
              <a:defRPr sz="2700" b="1">
                <a:solidFill>
                  <a:srgbClr val="371A9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GB" sz="2800" dirty="0">
                <a:latin typeface="+mn-lt"/>
              </a:rPr>
              <a:t>A STUDY TO UNDERSTAND THE </a:t>
            </a:r>
            <a:r>
              <a:rPr sz="2800" dirty="0">
                <a:latin typeface="+mn-lt"/>
              </a:rPr>
              <a:t>EFFECT OF BEREAVEMENT ON BEHAVIOUR AND MENTAL HEALTH</a:t>
            </a:r>
            <a:r>
              <a:rPr lang="en-GB" sz="2800" dirty="0">
                <a:latin typeface="+mn-lt"/>
              </a:rPr>
              <a:t> in 50 non-bereaved adults and 50 parentally bereaved adults</a:t>
            </a:r>
            <a:r>
              <a:rPr lang="en-GB" sz="2800" b="0" i="1" dirty="0">
                <a:latin typeface="+mn-lt"/>
              </a:rPr>
              <a:t> </a:t>
            </a:r>
            <a:r>
              <a:rPr lang="en-GB" sz="2800" dirty="0">
                <a:latin typeface="+mn-lt"/>
              </a:rPr>
              <a:t>within previous 2 years </a:t>
            </a:r>
            <a:endParaRPr sz="2800" b="0" i="1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D3C62-2CCB-B941-82FF-46C12FE19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3974" y="4329754"/>
            <a:ext cx="1630549" cy="2328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B3BFE-15CD-C64B-AA49-8F473CA5DD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3974" y="1711730"/>
            <a:ext cx="1663306" cy="23754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 Box 2"/>
          <p:cNvSpPr txBox="1"/>
          <p:nvPr/>
        </p:nvSpPr>
        <p:spPr>
          <a:xfrm>
            <a:off x="426719" y="1710015"/>
            <a:ext cx="5311928" cy="4309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6">
              <a:spcBef>
                <a:spcPts val="1600"/>
              </a:spcBef>
              <a:tabLst>
                <a:tab pos="457200" algn="l"/>
              </a:tabLst>
              <a:defRPr sz="2800">
                <a:solidFill>
                  <a:srgbClr val="0E58C4"/>
                </a:solidFill>
              </a:defRPr>
            </a:pPr>
            <a:r>
              <a:rPr sz="2800" dirty="0"/>
              <a:t>	</a:t>
            </a:r>
            <a:r>
              <a:rPr lang="en-GB" sz="2800" dirty="0"/>
              <a:t>Compared with </a:t>
            </a:r>
            <a:r>
              <a:rPr lang="en-GB" sz="2800" dirty="0">
                <a:sym typeface="Helvetica"/>
              </a:rPr>
              <a:t>the non bereaved controls t</a:t>
            </a:r>
            <a:r>
              <a:rPr lang="en-GB" sz="2800" dirty="0"/>
              <a:t>he </a:t>
            </a:r>
            <a:r>
              <a:rPr lang="en-GB" sz="2800" b="1" dirty="0"/>
              <a:t>bereaved people were significantly more</a:t>
            </a:r>
            <a:r>
              <a:rPr lang="en-GB" sz="2800" dirty="0"/>
              <a:t>:</a:t>
            </a:r>
          </a:p>
          <a:p>
            <a:pPr marL="342900" indent="-342900">
              <a:spcBef>
                <a:spcPts val="1600"/>
              </a:spcBef>
              <a:buFont typeface="Courier New" panose="02070309020205020404" pitchFamily="49" charset="0"/>
              <a:buChar char="o"/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depressed, anxious, </a:t>
            </a: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+mn-ea"/>
                <a:sym typeface="Helvetica"/>
              </a:rPr>
              <a:t>lethargic</a:t>
            </a:r>
          </a:p>
          <a:p>
            <a:pPr marL="342900" indent="-342900">
              <a:spcBef>
                <a:spcPts val="1600"/>
              </a:spcBef>
              <a:buFont typeface="Courier New" panose="02070309020205020404" pitchFamily="49" charset="0"/>
              <a:buChar char="o"/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+mn-ea"/>
                <a:sym typeface="Helvetica"/>
              </a:rPr>
              <a:t>irritable, hyperactive </a:t>
            </a:r>
          </a:p>
          <a:p>
            <a:pPr marL="342900" indent="-342900">
              <a:spcBef>
                <a:spcPts val="1600"/>
              </a:spcBef>
              <a:buFont typeface="Courier New" panose="02070309020205020404" pitchFamily="49" charset="0"/>
              <a:buChar char="o"/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400" i="1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unable to adjust, and talking ‘inappropriately’ about the parent who had died</a:t>
            </a:r>
          </a:p>
          <a:p>
            <a:pPr>
              <a:lnSpc>
                <a:spcPct val="50000"/>
              </a:lnSpc>
              <a:spcBef>
                <a:spcPts val="1600"/>
              </a:spcBef>
              <a:defRPr sz="2800">
                <a:latin typeface="+mj-lt"/>
                <a:ea typeface="+mj-ea"/>
                <a:cs typeface="+mj-cs"/>
                <a:sym typeface="Helvetica"/>
              </a:defRPr>
            </a:pPr>
            <a:r>
              <a:rPr lang="en-GB" dirty="0"/>
              <a:t> 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1" name="Text Box 3"/>
          <p:cNvSpPr txBox="1"/>
          <p:nvPr/>
        </p:nvSpPr>
        <p:spPr>
          <a:xfrm>
            <a:off x="426719" y="304800"/>
            <a:ext cx="81381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600"/>
              </a:spcBef>
              <a:defRPr sz="2700" b="1">
                <a:solidFill>
                  <a:srgbClr val="371A9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8FD8F-52C3-FC4E-A206-47649FCCAACF}"/>
              </a:ext>
            </a:extLst>
          </p:cNvPr>
          <p:cNvSpPr txBox="1"/>
          <p:nvPr/>
        </p:nvSpPr>
        <p:spPr>
          <a:xfrm>
            <a:off x="712601" y="315310"/>
            <a:ext cx="7718797" cy="14362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>
              <a:spcBef>
                <a:spcPts val="1600"/>
              </a:spcBef>
              <a:tabLst>
                <a:tab pos="457200" algn="l"/>
              </a:tabLst>
              <a:defRPr sz="2800" b="1">
                <a:solidFill>
                  <a:srgbClr val="0E58C4"/>
                </a:solidFill>
              </a:defRPr>
            </a:pPr>
            <a:r>
              <a:rPr lang="en-GB" dirty="0">
                <a:latin typeface="+mn-ea"/>
              </a:rPr>
              <a:t>Comparing behaviour, mental health, life events in the 2 groups</a:t>
            </a:r>
            <a:endParaRPr lang="en-GB" sz="1600" dirty="0">
              <a:latin typeface="+mn-ea"/>
              <a:cs typeface="Times New Roman"/>
              <a:sym typeface="Times New Roman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76C80-5C28-4048-9B8A-3244FBDF1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314" y="2202376"/>
            <a:ext cx="3175000" cy="45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44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 Box 2"/>
          <p:cNvSpPr txBox="1"/>
          <p:nvPr/>
        </p:nvSpPr>
        <p:spPr>
          <a:xfrm>
            <a:off x="504498" y="3168350"/>
            <a:ext cx="8303173" cy="243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70000"/>
              </a:lnSpc>
              <a:spcBef>
                <a:spcPts val="2000"/>
              </a:spcBef>
              <a:buFontTx/>
              <a:buChar char="-"/>
              <a:defRPr sz="2800">
                <a:solidFill>
                  <a:srgbClr val="0E58C4"/>
                </a:solidFill>
              </a:defRPr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About 1 in 4 of the bereaved people moved home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 compared with 1 in 10 of the controls </a:t>
            </a:r>
          </a:p>
          <a:p>
            <a:pPr marL="457200" indent="-457200">
              <a:lnSpc>
                <a:spcPct val="70000"/>
              </a:lnSpc>
              <a:spcBef>
                <a:spcPts val="2000"/>
              </a:spcBef>
              <a:buFontTx/>
              <a:buChar char="-"/>
              <a:defRPr sz="2800">
                <a:solidFill>
                  <a:srgbClr val="0E58C4"/>
                </a:solidFill>
              </a:defRPr>
            </a:pPr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About 1 in 3 of the bereaved people were separated from another significant person 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</a:rPr>
              <a:t>compared with no such separations in the controls</a:t>
            </a:r>
            <a:endParaRPr sz="3200" dirty="0"/>
          </a:p>
        </p:txBody>
      </p:sp>
      <p:sp>
        <p:nvSpPr>
          <p:cNvPr id="334" name="Text Box 3"/>
          <p:cNvSpPr txBox="1"/>
          <p:nvPr/>
        </p:nvSpPr>
        <p:spPr>
          <a:xfrm>
            <a:off x="3247697" y="126209"/>
            <a:ext cx="5717627" cy="1638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45000"/>
              </a:lnSpc>
              <a:spcBef>
                <a:spcPts val="1000"/>
              </a:spcBef>
              <a:defRPr sz="4400" b="1">
                <a:solidFill>
                  <a:srgbClr val="FFFF66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algn="ctr">
              <a:lnSpc>
                <a:spcPct val="45000"/>
              </a:lnSpc>
              <a:spcBef>
                <a:spcPts val="2400"/>
              </a:spcBef>
              <a:defRPr sz="40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GB" dirty="0"/>
              <a:t>Comparing l</a:t>
            </a:r>
            <a:r>
              <a:rPr dirty="0" err="1"/>
              <a:t>ife</a:t>
            </a:r>
            <a:r>
              <a:rPr dirty="0"/>
              <a:t> events </a:t>
            </a:r>
            <a:endParaRPr lang="en-GB" dirty="0"/>
          </a:p>
          <a:p>
            <a:pPr algn="ctr">
              <a:lnSpc>
                <a:spcPct val="45000"/>
              </a:lnSpc>
              <a:spcBef>
                <a:spcPts val="2400"/>
              </a:spcBef>
              <a:defRPr sz="40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since </a:t>
            </a:r>
            <a:r>
              <a:rPr lang="en-GB" dirty="0"/>
              <a:t>t</a:t>
            </a:r>
            <a:r>
              <a:rPr dirty="0"/>
              <a:t>he</a:t>
            </a:r>
            <a:r>
              <a:rPr lang="en-GB" dirty="0"/>
              <a:t> </a:t>
            </a:r>
            <a:r>
              <a:rPr dirty="0"/>
              <a:t>bereavement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2926FCB-8227-C148-A8F5-D2033554A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5"/>
          <a:stretch/>
        </p:blipFill>
        <p:spPr bwMode="auto">
          <a:xfrm>
            <a:off x="178676" y="139697"/>
            <a:ext cx="2809621" cy="26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178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 Box 3"/>
          <p:cNvSpPr txBox="1"/>
          <p:nvPr/>
        </p:nvSpPr>
        <p:spPr>
          <a:xfrm>
            <a:off x="183808" y="2444587"/>
            <a:ext cx="6418142" cy="470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600"/>
              </a:spcBef>
              <a:buSzPct val="100000"/>
              <a:buFont typeface="Arial"/>
              <a:buChar char="•"/>
              <a:tabLst>
                <a:tab pos="444500" algn="l"/>
              </a:tabLst>
              <a:defRPr sz="2800">
                <a:solidFill>
                  <a:srgbClr val="0E58C4"/>
                </a:solidFill>
              </a:defRPr>
            </a:pPr>
            <a:r>
              <a:rPr lang="en-GB" dirty="0"/>
              <a:t>ONLY 1 in 6 people </a:t>
            </a:r>
            <a:r>
              <a:rPr dirty="0"/>
              <a:t>visited </a:t>
            </a:r>
            <a:r>
              <a:rPr lang="en-GB" dirty="0"/>
              <a:t>their </a:t>
            </a:r>
            <a:r>
              <a:rPr dirty="0"/>
              <a:t>sick parent</a:t>
            </a: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>
              <a:spcBef>
                <a:spcPts val="1600"/>
              </a:spcBef>
              <a:buSzPct val="100000"/>
              <a:buFont typeface="Arial"/>
              <a:buChar char="•"/>
              <a:tabLst>
                <a:tab pos="444500" algn="l"/>
              </a:tabLst>
              <a:defRPr sz="2800">
                <a:solidFill>
                  <a:srgbClr val="0E58C4"/>
                </a:solidFill>
              </a:defRPr>
            </a:pPr>
            <a:r>
              <a:rPr lang="en-GB" dirty="0"/>
              <a:t>2/3rds </a:t>
            </a:r>
            <a:r>
              <a:rPr dirty="0"/>
              <a:t>lived together until </a:t>
            </a:r>
            <a:r>
              <a:rPr lang="en-GB" dirty="0"/>
              <a:t>parent became ill, but less than a third by the time of death</a:t>
            </a:r>
          </a:p>
          <a:p>
            <a:pPr marL="457200" indent="-457200">
              <a:spcBef>
                <a:spcPts val="1600"/>
              </a:spcBef>
              <a:buSzPct val="100000"/>
              <a:buFont typeface="Arial"/>
              <a:buChar char="•"/>
              <a:tabLst>
                <a:tab pos="444500" algn="l"/>
              </a:tabLst>
              <a:defRPr sz="2800">
                <a:solidFill>
                  <a:srgbClr val="0E58C4"/>
                </a:solidFill>
              </a:defRPr>
            </a:pPr>
            <a:r>
              <a:rPr lang="en-GB" dirty="0"/>
              <a:t>ONLY 1 in 4 had an opportunity to say goodbye</a:t>
            </a:r>
          </a:p>
          <a:p>
            <a:pPr marL="457200" indent="-457200">
              <a:spcBef>
                <a:spcPts val="1600"/>
              </a:spcBef>
              <a:buSzPct val="100000"/>
              <a:buFont typeface="Arial"/>
              <a:buChar char="•"/>
              <a:tabLst>
                <a:tab pos="444500" algn="l"/>
              </a:tabLst>
              <a:defRPr sz="2800">
                <a:solidFill>
                  <a:srgbClr val="0E58C4"/>
                </a:solidFill>
              </a:defRPr>
            </a:pPr>
            <a:r>
              <a:rPr lang="en-GB" dirty="0"/>
              <a:t>ONLY about half </a:t>
            </a:r>
            <a:r>
              <a:rPr dirty="0"/>
              <a:t>attended funeral</a:t>
            </a:r>
            <a:endParaRPr lang="en-GB" dirty="0"/>
          </a:p>
          <a:p>
            <a:pPr>
              <a:spcBef>
                <a:spcPts val="1600"/>
              </a:spcBef>
              <a:buSzPct val="100000"/>
              <a:tabLst>
                <a:tab pos="444500" algn="l"/>
              </a:tabLst>
              <a:defRPr sz="2800">
                <a:solidFill>
                  <a:srgbClr val="0E58C4"/>
                </a:solidFill>
              </a:defRPr>
            </a:pPr>
            <a:r>
              <a:rPr dirty="0"/>
              <a:t>		</a:t>
            </a:r>
          </a:p>
        </p:txBody>
      </p:sp>
      <p:sp>
        <p:nvSpPr>
          <p:cNvPr id="303" name="Text Box 5"/>
          <p:cNvSpPr txBox="1"/>
          <p:nvPr/>
        </p:nvSpPr>
        <p:spPr>
          <a:xfrm>
            <a:off x="807719" y="228600"/>
            <a:ext cx="7376161" cy="143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2600"/>
              </a:spcBef>
              <a:defRPr sz="4400" b="1">
                <a:solidFill>
                  <a:srgbClr val="0E58C4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GB" dirty="0"/>
              <a:t>FEW </a:t>
            </a:r>
            <a:r>
              <a:rPr dirty="0"/>
              <a:t>OPPORTUNITIES FOR GRIEVING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EC9AC-0654-C845-974B-636CE65A0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255" y="3546557"/>
            <a:ext cx="2353357" cy="3311443"/>
          </a:xfrm>
          <a:prstGeom prst="rect">
            <a:avLst/>
          </a:prstGeom>
        </p:spPr>
      </p:pic>
      <p:pic>
        <p:nvPicPr>
          <p:cNvPr id="5" name="Picture 4" descr="A picture containing text, linedrawing, porcelain&#10;&#10;Description automatically generated">
            <a:extLst>
              <a:ext uri="{FF2B5EF4-FFF2-40B4-BE49-F238E27FC236}">
                <a16:creationId xmlns:a16="http://schemas.microsoft.com/office/drawing/2014/main" id="{C2519112-43BE-45EE-8E9F-FBD8A7A15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4"/>
          <a:stretch/>
        </p:blipFill>
        <p:spPr>
          <a:xfrm>
            <a:off x="6751993" y="1058642"/>
            <a:ext cx="2370619" cy="2487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1" build="p" bldLvl="5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ACCBF9"/>
      </a:lt1>
      <a:dk2>
        <a:srgbClr val="A7A7A7"/>
      </a:dk2>
      <a:lt2>
        <a:srgbClr val="535353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CCBF9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CCBF9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4327</TotalTime>
  <Words>1790</Words>
  <Application>Microsoft Office PowerPoint</Application>
  <PresentationFormat>On-screen Show (4:3)</PresentationFormat>
  <Paragraphs>200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Calibri</vt:lpstr>
      <vt:lpstr>Century Gothic</vt:lpstr>
      <vt:lpstr>Courier New</vt:lpstr>
      <vt:lpstr>Didot</vt:lpstr>
      <vt:lpstr>Glober SemiBold Free</vt:lpstr>
      <vt:lpstr>Helvetica</vt:lpstr>
      <vt:lpstr>Times New Roman</vt:lpstr>
      <vt:lpstr>Zapfino</vt:lpstr>
      <vt:lpstr>Office Theme</vt:lpstr>
      <vt:lpstr>PowerPoint Presentation</vt:lpstr>
      <vt:lpstr>Aims of research</vt:lpstr>
      <vt:lpstr>PowerPoint Presentation</vt:lpstr>
      <vt:lpstr>Complicated Grief: Diagnostic Criteria (Prigerson, 1999)</vt:lpstr>
      <vt:lpstr>1989: ‘When Mum Died’ and ‘When Dad Died’ published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intervention study to compare 2 different interventions Dowling et al, 2005  1. A TRADITIONAL COUNSELLING INTERVENTION</vt:lpstr>
      <vt:lpstr> 2. AN INTEGRATED INTERVENTION IN DAILY LIFE</vt:lpstr>
      <vt:lpstr>PowerPoint Presentation</vt:lpstr>
      <vt:lpstr>STUDY PARTICIPANTS</vt:lpstr>
      <vt:lpstr>RESULTS FROM THE TWO DIFFERENT INTERVENTIONS</vt:lpstr>
      <vt:lpstr>INTERVAL – Grassroots video</vt:lpstr>
      <vt:lpstr>PowerPoint Presentation</vt:lpstr>
      <vt:lpstr>Listen, be there with the grieving person Watch and wonder</vt:lpstr>
      <vt:lpstr>Be honest, include and involve them e.g. in funeral rituals</vt:lpstr>
      <vt:lpstr>PowerPoint Presentation</vt:lpstr>
      <vt:lpstr>Respect photos and mementoes of the     person’s own choice</vt:lpstr>
      <vt:lpstr>Help to remember important anniversaries   Assist visits to familiar places </vt:lpstr>
      <vt:lpstr>Avoid assessing skills or making changes until grief has resolved</vt:lpstr>
      <vt:lpstr>PowerPoint Presentation</vt:lpstr>
      <vt:lpstr>Bereavement research at St George’s</vt:lpstr>
      <vt:lpstr>Pictures in this presentation are from Books Beyond Words</vt:lpstr>
      <vt:lpstr>Some free downloadable resources to get you started!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Pimble</dc:creator>
  <cp:lastModifiedBy>Beyond Words</cp:lastModifiedBy>
  <cp:revision>41</cp:revision>
  <dcterms:modified xsi:type="dcterms:W3CDTF">2021-02-09T14:37:34Z</dcterms:modified>
</cp:coreProperties>
</file>